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Economica"/>
      <p:regular r:id="rId54"/>
      <p:bold r:id="rId55"/>
      <p:italic r:id="rId56"/>
      <p:boldItalic r:id="rId57"/>
    </p:embeddedFont>
    <p:embeddedFont>
      <p:font typeface="Roboto"/>
      <p:regular r:id="rId58"/>
      <p:bold r:id="rId59"/>
      <p:italic r:id="rId60"/>
      <p:boldItalic r:id="rId61"/>
    </p:embeddedFont>
    <p:embeddedFont>
      <p:font typeface="Open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111DB1-CB3B-47A0-A1EC-09DFD9D45B50}">
  <a:tblStyle styleId="{CF111DB1-CB3B-47A0-A1EC-09DFD9D45B5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regular.fntdata"/><Relationship Id="rId61" Type="http://schemas.openxmlformats.org/officeDocument/2006/relationships/font" Target="fonts/Roboto-boldItalic.fntdata"/><Relationship Id="rId20" Type="http://schemas.openxmlformats.org/officeDocument/2006/relationships/slide" Target="slides/slide14.xml"/><Relationship Id="rId64" Type="http://schemas.openxmlformats.org/officeDocument/2006/relationships/font" Target="fonts/OpenSans-italic.fntdata"/><Relationship Id="rId63" Type="http://schemas.openxmlformats.org/officeDocument/2006/relationships/font" Target="fonts/OpenSans-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OpenSans-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Economica-bold.fntdata"/><Relationship Id="rId10" Type="http://schemas.openxmlformats.org/officeDocument/2006/relationships/slide" Target="slides/slide4.xml"/><Relationship Id="rId54" Type="http://schemas.openxmlformats.org/officeDocument/2006/relationships/font" Target="fonts/Economica-regular.fntdata"/><Relationship Id="rId13" Type="http://schemas.openxmlformats.org/officeDocument/2006/relationships/slide" Target="slides/slide7.xml"/><Relationship Id="rId57" Type="http://schemas.openxmlformats.org/officeDocument/2006/relationships/font" Target="fonts/Economica-boldItalic.fntdata"/><Relationship Id="rId12" Type="http://schemas.openxmlformats.org/officeDocument/2006/relationships/slide" Target="slides/slide6.xml"/><Relationship Id="rId56" Type="http://schemas.openxmlformats.org/officeDocument/2006/relationships/font" Target="fonts/Economica-italic.fntdata"/><Relationship Id="rId15" Type="http://schemas.openxmlformats.org/officeDocument/2006/relationships/slide" Target="slides/slide9.xml"/><Relationship Id="rId59" Type="http://schemas.openxmlformats.org/officeDocument/2006/relationships/font" Target="fonts/Roboto-bold.fntdata"/><Relationship Id="rId14" Type="http://schemas.openxmlformats.org/officeDocument/2006/relationships/slide" Target="slides/slide8.xml"/><Relationship Id="rId58" Type="http://schemas.openxmlformats.org/officeDocument/2006/relationships/font" Target="fonts/Robot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2821867af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2821867af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224845c47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224845c47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224845c47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224845c47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2821867af3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2821867af3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2821867af3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2821867af3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2821867af3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2821867af3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224845c47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224845c47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224845c47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224845c47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224845c47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224845c47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2821867af3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2821867af3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2821867af3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2821867af3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224845c47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224845c47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224845c47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224845c47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2821867af3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2821867af3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224845c47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224845c47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2821867af3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2821867af3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2821867af3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2821867af3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2f801701a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2f801701a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2f801701a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2f801701a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224845c47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224845c47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000">
                <a:solidFill>
                  <a:schemeClr val="dk1"/>
                </a:solidFill>
                <a:latin typeface="Open Sans"/>
                <a:ea typeface="Open Sans"/>
                <a:cs typeface="Open Sans"/>
                <a:sym typeface="Open Sans"/>
              </a:rPr>
              <a:t>We further conduct some experiments to test the applicability of our trained models over a range of input pixel intensity distributions. We simulate various lighting conditions by using gamma correction on the ExDark test dataset. We use our trained models to evaluate the simulated test set.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2821867af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2821867af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224845c47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224845c47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2274834e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2274834e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2821867af3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2821867af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2821867af3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2821867af3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2821867af3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2821867af3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2274834ea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2274834ea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2274834ea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2274834ea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2274834ea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2274834ea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2821867af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2821867a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2821867af3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2821867af3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2f801701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2f801701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224845c47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224845c47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0a260457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0a260457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2f801701a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2f801701a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2f801701a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2f801701a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3a37efec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3a37efec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2f801701a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2f801701a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3a37efecf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3a37efecf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a37efecf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a37efecf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2821867af3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2821867af3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224845c47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224845c47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224845c47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224845c47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2821867af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2821867af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2821867af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2821867af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2821867af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2821867af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1.png"/><Relationship Id="rId9" Type="http://schemas.openxmlformats.org/officeDocument/2006/relationships/image" Target="../media/image16.png"/><Relationship Id="rId5" Type="http://schemas.openxmlformats.org/officeDocument/2006/relationships/image" Target="../media/image1.png"/><Relationship Id="rId6" Type="http://schemas.openxmlformats.org/officeDocument/2006/relationships/image" Target="../media/image36.png"/><Relationship Id="rId7" Type="http://schemas.openxmlformats.org/officeDocument/2006/relationships/image" Target="../media/image11.png"/><Relationship Id="rId8"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drive.google.com/file/d/1B7b66JWrucGTmyHGFw6AQ8HJPi3NsVBR/view" TargetMode="External"/><Relationship Id="rId4" Type="http://schemas.openxmlformats.org/officeDocument/2006/relationships/image" Target="../media/image3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drive.google.com/file/d/1mP7gLdRS6bXkmFzaU5ybvyVtLQLqFt33/view" TargetMode="External"/><Relationship Id="rId4" Type="http://schemas.openxmlformats.org/officeDocument/2006/relationships/image" Target="../media/image3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4.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7.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2434855"/>
            <a:ext cx="3054600" cy="1537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ct val="26190"/>
              <a:buFont typeface="Arial"/>
              <a:buNone/>
            </a:pPr>
            <a:r>
              <a:rPr lang="en"/>
              <a:t>Perception for Autonomous Driving Systems under Low-Light</a:t>
            </a:r>
            <a:endParaRPr/>
          </a:p>
          <a:p>
            <a:pPr indent="0" lvl="0" marL="0" rtl="0" algn="ctr">
              <a:spcBef>
                <a:spcPts val="0"/>
              </a:spcBef>
              <a:spcAft>
                <a:spcPts val="0"/>
              </a:spcAft>
              <a:buNone/>
            </a:pPr>
            <a:r>
              <a:rPr lang="en"/>
              <a:t>conditions</a:t>
            </a:r>
            <a:endParaRPr/>
          </a:p>
        </p:txBody>
      </p:sp>
      <p:sp>
        <p:nvSpPr>
          <p:cNvPr id="63" name="Google Shape;63;p13"/>
          <p:cNvSpPr txBox="1"/>
          <p:nvPr/>
        </p:nvSpPr>
        <p:spPr>
          <a:xfrm>
            <a:off x="2604575" y="3954300"/>
            <a:ext cx="420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A64D79"/>
                </a:solidFill>
                <a:latin typeface="Open Sans"/>
                <a:ea typeface="Open Sans"/>
                <a:cs typeface="Open Sans"/>
                <a:sym typeface="Open Sans"/>
              </a:rPr>
              <a:t>M. OMER FAROOQ BHATTI</a:t>
            </a:r>
            <a:endParaRPr b="1">
              <a:solidFill>
                <a:srgbClr val="A64D79"/>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Literature Review - </a:t>
            </a:r>
            <a:r>
              <a:rPr lang="en" sz="1800">
                <a:latin typeface="Roboto"/>
                <a:ea typeface="Roboto"/>
                <a:cs typeface="Roboto"/>
                <a:sym typeface="Roboto"/>
              </a:rPr>
              <a:t>Other approaches</a:t>
            </a:r>
            <a:endParaRPr/>
          </a:p>
        </p:txBody>
      </p:sp>
      <p:sp>
        <p:nvSpPr>
          <p:cNvPr id="123" name="Google Shape;123;p22"/>
          <p:cNvSpPr txBox="1"/>
          <p:nvPr>
            <p:ph idx="1" type="body"/>
          </p:nvPr>
        </p:nvSpPr>
        <p:spPr>
          <a:xfrm>
            <a:off x="387900" y="1489825"/>
            <a:ext cx="8368200" cy="3487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300"/>
              <a:t>Illumination Adaptive Transformer (IAT) uses attention-based methods to convert the RGB image into raw data and learns the parameters of ISP pipeline to reconstruct the enhanced image. </a:t>
            </a:r>
            <a:endParaRPr sz="1300"/>
          </a:p>
          <a:p>
            <a:pPr indent="-311150" lvl="0" marL="457200" rtl="0" algn="l">
              <a:spcBef>
                <a:spcPts val="1000"/>
              </a:spcBef>
              <a:spcAft>
                <a:spcPts val="0"/>
              </a:spcAft>
              <a:buSzPts val="1300"/>
              <a:buChar char="●"/>
            </a:pPr>
            <a:r>
              <a:rPr lang="en" sz="1300"/>
              <a:t>MAXIM uses an MLP-based architecture to perform low-vision tasks. It has produced state of the art results for various low-level vision tasks such as de-blurring, de-hazing, de-raining and image enhancement. </a:t>
            </a:r>
            <a:endParaRPr sz="1300"/>
          </a:p>
          <a:p>
            <a:pPr indent="-311150" lvl="0" marL="457200" rtl="0" algn="l">
              <a:spcBef>
                <a:spcPts val="1000"/>
              </a:spcBef>
              <a:spcAft>
                <a:spcPts val="1000"/>
              </a:spcAft>
              <a:buSzPts val="1300"/>
              <a:buChar char="●"/>
            </a:pPr>
            <a:r>
              <a:rPr lang="en" sz="1300"/>
              <a:t>SCI uses a self-calibrated module and unsupervised training loss in order to constrain the illumination learning and aid convergence between results of each stage in a multi-stage training operation. </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Object</a:t>
            </a:r>
            <a:r>
              <a:rPr lang="en"/>
              <a:t> Detection - YOLOv5</a:t>
            </a:r>
            <a:endParaRPr/>
          </a:p>
        </p:txBody>
      </p:sp>
      <p:pic>
        <p:nvPicPr>
          <p:cNvPr id="129" name="Google Shape;129;p23" title="Points scored"/>
          <p:cNvPicPr preferRelativeResize="0"/>
          <p:nvPr/>
        </p:nvPicPr>
        <p:blipFill>
          <a:blip r:embed="rId3">
            <a:alphaModFix/>
          </a:blip>
          <a:stretch>
            <a:fillRect/>
          </a:stretch>
        </p:blipFill>
        <p:spPr>
          <a:xfrm>
            <a:off x="3147296" y="1238150"/>
            <a:ext cx="5603175" cy="3464624"/>
          </a:xfrm>
          <a:prstGeom prst="rect">
            <a:avLst/>
          </a:prstGeom>
          <a:noFill/>
          <a:ln>
            <a:noFill/>
          </a:ln>
        </p:spPr>
      </p:pic>
      <p:sp>
        <p:nvSpPr>
          <p:cNvPr id="130" name="Google Shape;130;p23"/>
          <p:cNvSpPr txBox="1"/>
          <p:nvPr/>
        </p:nvSpPr>
        <p:spPr>
          <a:xfrm>
            <a:off x="488825" y="1444550"/>
            <a:ext cx="2188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YOLOv5 is a recent iteration of YOLO family of object detectors.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YOLOv5 comes in many different sizes as highlighted in the figure to the left.</a:t>
            </a:r>
            <a:endParaRPr>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ExDark - Low-light Object Detection Dataset</a:t>
            </a:r>
            <a:endParaRPr/>
          </a:p>
        </p:txBody>
      </p:sp>
      <p:sp>
        <p:nvSpPr>
          <p:cNvPr id="136" name="Google Shape;136;p24"/>
          <p:cNvSpPr txBox="1"/>
          <p:nvPr>
            <p:ph idx="1" type="body"/>
          </p:nvPr>
        </p:nvSpPr>
        <p:spPr>
          <a:xfrm>
            <a:off x="311700" y="1225225"/>
            <a:ext cx="2072100" cy="11805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Dataset split</a:t>
            </a:r>
            <a:endParaRPr/>
          </a:p>
          <a:p>
            <a:pPr indent="-317500" lvl="1" marL="914400" rtl="0" algn="l">
              <a:spcBef>
                <a:spcPts val="0"/>
              </a:spcBef>
              <a:spcAft>
                <a:spcPts val="0"/>
              </a:spcAft>
              <a:buSzPts val="1400"/>
              <a:buChar char="○"/>
            </a:pPr>
            <a:r>
              <a:rPr lang="en"/>
              <a:t>Train: 3000</a:t>
            </a:r>
            <a:endParaRPr/>
          </a:p>
          <a:p>
            <a:pPr indent="-317500" lvl="1" marL="914400" rtl="0" algn="l">
              <a:spcBef>
                <a:spcPts val="0"/>
              </a:spcBef>
              <a:spcAft>
                <a:spcPts val="0"/>
              </a:spcAft>
              <a:buSzPts val="1400"/>
              <a:buChar char="○"/>
            </a:pPr>
            <a:r>
              <a:rPr lang="en"/>
              <a:t>Val: 	 1800</a:t>
            </a:r>
            <a:endParaRPr/>
          </a:p>
          <a:p>
            <a:pPr indent="-317500" lvl="1" marL="914400" rtl="0" algn="l">
              <a:spcBef>
                <a:spcPts val="0"/>
              </a:spcBef>
              <a:spcAft>
                <a:spcPts val="0"/>
              </a:spcAft>
              <a:buSzPts val="1400"/>
              <a:buChar char="○"/>
            </a:pPr>
            <a:r>
              <a:rPr lang="en"/>
              <a:t>Test:	 2563</a:t>
            </a:r>
            <a:endParaRPr/>
          </a:p>
        </p:txBody>
      </p:sp>
      <p:pic>
        <p:nvPicPr>
          <p:cNvPr id="137" name="Google Shape;137;p24"/>
          <p:cNvPicPr preferRelativeResize="0"/>
          <p:nvPr/>
        </p:nvPicPr>
        <p:blipFill>
          <a:blip r:embed="rId3">
            <a:alphaModFix/>
          </a:blip>
          <a:stretch>
            <a:fillRect/>
          </a:stretch>
        </p:blipFill>
        <p:spPr>
          <a:xfrm>
            <a:off x="3371275" y="1369075"/>
            <a:ext cx="5260249" cy="2182675"/>
          </a:xfrm>
          <a:prstGeom prst="rect">
            <a:avLst/>
          </a:prstGeom>
          <a:noFill/>
          <a:ln>
            <a:noFill/>
          </a:ln>
        </p:spPr>
      </p:pic>
      <p:pic>
        <p:nvPicPr>
          <p:cNvPr id="138" name="Google Shape;138;p24"/>
          <p:cNvPicPr preferRelativeResize="0"/>
          <p:nvPr/>
        </p:nvPicPr>
        <p:blipFill>
          <a:blip r:embed="rId4">
            <a:alphaModFix/>
          </a:blip>
          <a:stretch>
            <a:fillRect/>
          </a:stretch>
        </p:blipFill>
        <p:spPr>
          <a:xfrm>
            <a:off x="540300" y="3927804"/>
            <a:ext cx="1475701" cy="987096"/>
          </a:xfrm>
          <a:prstGeom prst="rect">
            <a:avLst/>
          </a:prstGeom>
          <a:noFill/>
          <a:ln>
            <a:noFill/>
          </a:ln>
        </p:spPr>
      </p:pic>
      <p:pic>
        <p:nvPicPr>
          <p:cNvPr id="139" name="Google Shape;139;p24"/>
          <p:cNvPicPr preferRelativeResize="0"/>
          <p:nvPr/>
        </p:nvPicPr>
        <p:blipFill>
          <a:blip r:embed="rId5">
            <a:alphaModFix/>
          </a:blip>
          <a:stretch>
            <a:fillRect/>
          </a:stretch>
        </p:blipFill>
        <p:spPr>
          <a:xfrm>
            <a:off x="2055453" y="3927800"/>
            <a:ext cx="1316147" cy="987099"/>
          </a:xfrm>
          <a:prstGeom prst="rect">
            <a:avLst/>
          </a:prstGeom>
          <a:noFill/>
          <a:ln>
            <a:noFill/>
          </a:ln>
        </p:spPr>
      </p:pic>
      <p:pic>
        <p:nvPicPr>
          <p:cNvPr id="140" name="Google Shape;140;p24"/>
          <p:cNvPicPr preferRelativeResize="0"/>
          <p:nvPr/>
        </p:nvPicPr>
        <p:blipFill>
          <a:blip r:embed="rId6">
            <a:alphaModFix/>
          </a:blip>
          <a:stretch>
            <a:fillRect/>
          </a:stretch>
        </p:blipFill>
        <p:spPr>
          <a:xfrm>
            <a:off x="3449691" y="3927598"/>
            <a:ext cx="1302234" cy="987100"/>
          </a:xfrm>
          <a:prstGeom prst="rect">
            <a:avLst/>
          </a:prstGeom>
          <a:noFill/>
          <a:ln>
            <a:noFill/>
          </a:ln>
        </p:spPr>
      </p:pic>
      <p:pic>
        <p:nvPicPr>
          <p:cNvPr id="141" name="Google Shape;141;p24"/>
          <p:cNvPicPr preferRelativeResize="0"/>
          <p:nvPr/>
        </p:nvPicPr>
        <p:blipFill>
          <a:blip r:embed="rId7">
            <a:alphaModFix/>
          </a:blip>
          <a:stretch>
            <a:fillRect/>
          </a:stretch>
        </p:blipFill>
        <p:spPr>
          <a:xfrm>
            <a:off x="4803400" y="3927591"/>
            <a:ext cx="1464540" cy="987100"/>
          </a:xfrm>
          <a:prstGeom prst="rect">
            <a:avLst/>
          </a:prstGeom>
          <a:noFill/>
          <a:ln>
            <a:noFill/>
          </a:ln>
        </p:spPr>
      </p:pic>
      <p:pic>
        <p:nvPicPr>
          <p:cNvPr id="142" name="Google Shape;142;p24"/>
          <p:cNvPicPr preferRelativeResize="0"/>
          <p:nvPr/>
        </p:nvPicPr>
        <p:blipFill>
          <a:blip r:embed="rId8">
            <a:alphaModFix/>
          </a:blip>
          <a:stretch>
            <a:fillRect/>
          </a:stretch>
        </p:blipFill>
        <p:spPr>
          <a:xfrm>
            <a:off x="6319425" y="3927600"/>
            <a:ext cx="658066" cy="987099"/>
          </a:xfrm>
          <a:prstGeom prst="rect">
            <a:avLst/>
          </a:prstGeom>
          <a:noFill/>
          <a:ln>
            <a:noFill/>
          </a:ln>
        </p:spPr>
      </p:pic>
      <p:pic>
        <p:nvPicPr>
          <p:cNvPr id="143" name="Google Shape;143;p24"/>
          <p:cNvPicPr preferRelativeResize="0"/>
          <p:nvPr/>
        </p:nvPicPr>
        <p:blipFill>
          <a:blip r:embed="rId9">
            <a:alphaModFix/>
          </a:blip>
          <a:stretch>
            <a:fillRect/>
          </a:stretch>
        </p:blipFill>
        <p:spPr>
          <a:xfrm>
            <a:off x="7028975" y="3930135"/>
            <a:ext cx="1475699" cy="9845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ExDark - Low-light Object Detection Dataset</a:t>
            </a:r>
            <a:endParaRPr/>
          </a:p>
        </p:txBody>
      </p:sp>
      <p:pic>
        <p:nvPicPr>
          <p:cNvPr id="149" name="Google Shape;149;p25"/>
          <p:cNvPicPr preferRelativeResize="0"/>
          <p:nvPr/>
        </p:nvPicPr>
        <p:blipFill>
          <a:blip r:embed="rId3">
            <a:alphaModFix/>
          </a:blip>
          <a:stretch>
            <a:fillRect/>
          </a:stretch>
        </p:blipFill>
        <p:spPr>
          <a:xfrm>
            <a:off x="1806500" y="1059650"/>
            <a:ext cx="5531000" cy="3872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ExDark</a:t>
            </a:r>
            <a:endParaRPr/>
          </a:p>
        </p:txBody>
      </p:sp>
      <p:sp>
        <p:nvSpPr>
          <p:cNvPr id="155" name="Google Shape;155;p26"/>
          <p:cNvSpPr txBox="1"/>
          <p:nvPr>
            <p:ph idx="1" type="body"/>
          </p:nvPr>
        </p:nvSpPr>
        <p:spPr>
          <a:xfrm>
            <a:off x="311700" y="1225225"/>
            <a:ext cx="37959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figure to the right depicts image representations generated using a ResNet-50 model trained on a mix of MS-COCO and ExDark images.</a:t>
            </a:r>
            <a:endParaRPr/>
          </a:p>
          <a:p>
            <a:pPr indent="0" lvl="0" marL="0" rtl="0" algn="l">
              <a:lnSpc>
                <a:spcPct val="100000"/>
              </a:lnSpc>
              <a:spcBef>
                <a:spcPts val="1200"/>
              </a:spcBef>
              <a:spcAft>
                <a:spcPts val="0"/>
              </a:spcAft>
              <a:buNone/>
            </a:pPr>
            <a:r>
              <a:rPr lang="en"/>
              <a:t>Red dots - MS-COCO </a:t>
            </a:r>
            <a:endParaRPr/>
          </a:p>
          <a:p>
            <a:pPr indent="0" lvl="0" marL="0" rtl="0" algn="l">
              <a:lnSpc>
                <a:spcPct val="100000"/>
              </a:lnSpc>
              <a:spcBef>
                <a:spcPts val="1200"/>
              </a:spcBef>
              <a:spcAft>
                <a:spcPts val="1200"/>
              </a:spcAft>
              <a:buNone/>
            </a:pPr>
            <a:r>
              <a:rPr lang="en"/>
              <a:t>Blue dots - ExDark</a:t>
            </a:r>
            <a:endParaRPr/>
          </a:p>
        </p:txBody>
      </p:sp>
      <p:pic>
        <p:nvPicPr>
          <p:cNvPr id="156" name="Google Shape;156;p26"/>
          <p:cNvPicPr preferRelativeResize="0"/>
          <p:nvPr/>
        </p:nvPicPr>
        <p:blipFill>
          <a:blip r:embed="rId3">
            <a:alphaModFix/>
          </a:blip>
          <a:stretch>
            <a:fillRect/>
          </a:stretch>
        </p:blipFill>
        <p:spPr>
          <a:xfrm>
            <a:off x="4394400" y="663500"/>
            <a:ext cx="4095425" cy="3940000"/>
          </a:xfrm>
          <a:prstGeom prst="rect">
            <a:avLst/>
          </a:prstGeom>
          <a:noFill/>
          <a:ln>
            <a:noFill/>
          </a:ln>
        </p:spPr>
      </p:pic>
      <p:sp>
        <p:nvSpPr>
          <p:cNvPr id="157" name="Google Shape;157;p26"/>
          <p:cNvSpPr txBox="1"/>
          <p:nvPr/>
        </p:nvSpPr>
        <p:spPr>
          <a:xfrm>
            <a:off x="4659550" y="4572000"/>
            <a:ext cx="420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Image reprinted from Loh et al. (2019)</a:t>
            </a:r>
            <a:endParaRPr>
              <a:latin typeface="Open Sans"/>
              <a:ea typeface="Open Sans"/>
              <a:cs typeface="Open Sans"/>
              <a:sym typeface="Open Sans"/>
            </a:endParaRPr>
          </a:p>
        </p:txBody>
      </p:sp>
      <p:sp>
        <p:nvSpPr>
          <p:cNvPr id="158" name="Google Shape;158;p26"/>
          <p:cNvSpPr/>
          <p:nvPr/>
        </p:nvSpPr>
        <p:spPr>
          <a:xfrm>
            <a:off x="476250" y="174060"/>
            <a:ext cx="8191630" cy="223267"/>
          </a:xfrm>
          <a:prstGeom prst="rect">
            <a:avLst/>
          </a:prstGeom>
        </p:spPr>
        <p:txBody>
          <a:bodyPr>
            <a:prstTxWarp prst="textPlain"/>
          </a:bodyPr>
          <a:lstStyle/>
          <a:p>
            <a:pPr lvl="0" algn="ctr"/>
            <a:r>
              <a:rPr b="0" i="0">
                <a:ln cap="flat" cmpd="sng" w="9525">
                  <a:solidFill>
                    <a:srgbClr val="6AA84F"/>
                  </a:solidFill>
                  <a:prstDash val="solid"/>
                  <a:round/>
                  <a:headEnd len="sm" w="sm" type="none"/>
                  <a:tailEnd len="sm" w="sm" type="none"/>
                </a:ln>
                <a:solidFill>
                  <a:srgbClr val="93C47D"/>
                </a:solidFill>
                <a:latin typeface="Arial"/>
              </a:rPr>
              <a:t>Low-light images present a different set of features to the deep learning model</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Methodology</a:t>
            </a:r>
            <a:endParaRPr/>
          </a:p>
        </p:txBody>
      </p:sp>
      <p:sp>
        <p:nvSpPr>
          <p:cNvPr id="164" name="Google Shape;164;p27"/>
          <p:cNvSpPr txBox="1"/>
          <p:nvPr>
            <p:ph idx="1" type="body"/>
          </p:nvPr>
        </p:nvSpPr>
        <p:spPr>
          <a:xfrm>
            <a:off x="387900" y="1185025"/>
            <a:ext cx="8368200" cy="3487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We need to first enhance the input image by propagating it through a low-light enhancement model, and then feed it to the relevant task model</a:t>
            </a:r>
            <a:endParaRPr/>
          </a:p>
        </p:txBody>
      </p:sp>
      <p:pic>
        <p:nvPicPr>
          <p:cNvPr id="165" name="Google Shape;165;p27"/>
          <p:cNvPicPr preferRelativeResize="0"/>
          <p:nvPr/>
        </p:nvPicPr>
        <p:blipFill>
          <a:blip r:embed="rId3">
            <a:alphaModFix/>
          </a:blip>
          <a:stretch>
            <a:fillRect/>
          </a:stretch>
        </p:blipFill>
        <p:spPr>
          <a:xfrm>
            <a:off x="2369375" y="2009350"/>
            <a:ext cx="5929125" cy="2876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Experiment #1 - Pre-trained YOLOv5</a:t>
            </a:r>
            <a:endParaRPr/>
          </a:p>
        </p:txBody>
      </p:sp>
      <p:pic>
        <p:nvPicPr>
          <p:cNvPr id="171" name="Google Shape;171;p28"/>
          <p:cNvPicPr preferRelativeResize="0"/>
          <p:nvPr/>
        </p:nvPicPr>
        <p:blipFill>
          <a:blip r:embed="rId3">
            <a:alphaModFix/>
          </a:blip>
          <a:stretch>
            <a:fillRect/>
          </a:stretch>
        </p:blipFill>
        <p:spPr>
          <a:xfrm>
            <a:off x="351925" y="1284100"/>
            <a:ext cx="3229475" cy="3389850"/>
          </a:xfrm>
          <a:prstGeom prst="rect">
            <a:avLst/>
          </a:prstGeom>
          <a:noFill/>
          <a:ln>
            <a:noFill/>
          </a:ln>
        </p:spPr>
      </p:pic>
      <p:pic>
        <p:nvPicPr>
          <p:cNvPr id="172" name="Google Shape;172;p28"/>
          <p:cNvPicPr preferRelativeResize="0"/>
          <p:nvPr/>
        </p:nvPicPr>
        <p:blipFill>
          <a:blip r:embed="rId4">
            <a:alphaModFix/>
          </a:blip>
          <a:stretch>
            <a:fillRect/>
          </a:stretch>
        </p:blipFill>
        <p:spPr>
          <a:xfrm>
            <a:off x="3712125" y="1246300"/>
            <a:ext cx="3915525" cy="3426075"/>
          </a:xfrm>
          <a:prstGeom prst="rect">
            <a:avLst/>
          </a:prstGeom>
          <a:noFill/>
          <a:ln>
            <a:noFill/>
          </a:ln>
        </p:spPr>
      </p:pic>
      <p:cxnSp>
        <p:nvCxnSpPr>
          <p:cNvPr id="173" name="Google Shape;173;p28"/>
          <p:cNvCxnSpPr/>
          <p:nvPr/>
        </p:nvCxnSpPr>
        <p:spPr>
          <a:xfrm flipH="1" rot="10800000">
            <a:off x="5662725" y="1574850"/>
            <a:ext cx="1885500" cy="7200"/>
          </a:xfrm>
          <a:prstGeom prst="straightConnector1">
            <a:avLst/>
          </a:prstGeom>
          <a:noFill/>
          <a:ln cap="flat" cmpd="sng" w="9525">
            <a:solidFill>
              <a:srgbClr val="FF0000"/>
            </a:solidFill>
            <a:prstDash val="solid"/>
            <a:round/>
            <a:headEnd len="med" w="med" type="none"/>
            <a:tailEnd len="med" w="med" type="none"/>
          </a:ln>
        </p:spPr>
      </p:cxnSp>
      <p:sp>
        <p:nvSpPr>
          <p:cNvPr id="174" name="Google Shape;174;p28"/>
          <p:cNvSpPr/>
          <p:nvPr/>
        </p:nvSpPr>
        <p:spPr>
          <a:xfrm>
            <a:off x="3054850" y="4421100"/>
            <a:ext cx="303300" cy="251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p:nvPr/>
        </p:nvSpPr>
        <p:spPr>
          <a:xfrm>
            <a:off x="6407650" y="4421100"/>
            <a:ext cx="303300" cy="208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8"/>
          <p:cNvSpPr txBox="1"/>
          <p:nvPr/>
        </p:nvSpPr>
        <p:spPr>
          <a:xfrm>
            <a:off x="7041875" y="2123850"/>
            <a:ext cx="1813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6AA84F"/>
                </a:solidFill>
                <a:latin typeface="Open Sans"/>
                <a:ea typeface="Open Sans"/>
                <a:cs typeface="Open Sans"/>
                <a:sym typeface="Open Sans"/>
              </a:rPr>
              <a:t>“domain shift” due to change in pixel distributions</a:t>
            </a:r>
            <a:endParaRPr b="1">
              <a:solidFill>
                <a:srgbClr val="6AA84F"/>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Experiment #2 - Fine-tuned YOLOv5s</a:t>
            </a:r>
            <a:endParaRPr/>
          </a:p>
        </p:txBody>
      </p:sp>
      <p:pic>
        <p:nvPicPr>
          <p:cNvPr id="182" name="Google Shape;182;p29"/>
          <p:cNvPicPr preferRelativeResize="0"/>
          <p:nvPr/>
        </p:nvPicPr>
        <p:blipFill>
          <a:blip r:embed="rId3">
            <a:alphaModFix/>
          </a:blip>
          <a:stretch>
            <a:fillRect/>
          </a:stretch>
        </p:blipFill>
        <p:spPr>
          <a:xfrm>
            <a:off x="4567600" y="1260225"/>
            <a:ext cx="4319942" cy="3691476"/>
          </a:xfrm>
          <a:prstGeom prst="rect">
            <a:avLst/>
          </a:prstGeom>
          <a:noFill/>
          <a:ln>
            <a:noFill/>
          </a:ln>
        </p:spPr>
      </p:pic>
      <p:sp>
        <p:nvSpPr>
          <p:cNvPr id="183" name="Google Shape;183;p29"/>
          <p:cNvSpPr txBox="1"/>
          <p:nvPr/>
        </p:nvSpPr>
        <p:spPr>
          <a:xfrm>
            <a:off x="447900" y="1579500"/>
            <a:ext cx="3684300" cy="1364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SzPts val="1200"/>
              <a:buFont typeface="Open Sans"/>
              <a:buChar char="●"/>
            </a:pPr>
            <a:r>
              <a:rPr lang="en" sz="1200">
                <a:latin typeface="Open Sans"/>
                <a:ea typeface="Open Sans"/>
                <a:cs typeface="Open Sans"/>
                <a:sym typeface="Open Sans"/>
              </a:rPr>
              <a:t>YOLOv5 fine-tuned on ExDark</a:t>
            </a:r>
            <a:endParaRPr sz="1200">
              <a:latin typeface="Open Sans"/>
              <a:ea typeface="Open Sans"/>
              <a:cs typeface="Open Sans"/>
              <a:sym typeface="Open Sans"/>
            </a:endParaRPr>
          </a:p>
          <a:p>
            <a:pPr indent="-304800" lvl="0" marL="457200" rtl="0" algn="l">
              <a:lnSpc>
                <a:spcPct val="100000"/>
              </a:lnSpc>
              <a:spcBef>
                <a:spcPts val="1000"/>
              </a:spcBef>
              <a:spcAft>
                <a:spcPts val="0"/>
              </a:spcAft>
              <a:buSzPts val="1200"/>
              <a:buFont typeface="Open Sans"/>
              <a:buChar char="●"/>
            </a:pPr>
            <a:r>
              <a:rPr lang="en" sz="1200">
                <a:latin typeface="Open Sans"/>
                <a:ea typeface="Open Sans"/>
                <a:cs typeface="Open Sans"/>
                <a:sym typeface="Open Sans"/>
              </a:rPr>
              <a:t>Various methods of image enhancement </a:t>
            </a:r>
            <a:r>
              <a:rPr lang="en" sz="1200">
                <a:latin typeface="Open Sans"/>
                <a:ea typeface="Open Sans"/>
                <a:cs typeface="Open Sans"/>
                <a:sym typeface="Open Sans"/>
              </a:rPr>
              <a:t>applied on ExDark dataset</a:t>
            </a:r>
            <a:endParaRPr sz="1200">
              <a:latin typeface="Open Sans"/>
              <a:ea typeface="Open Sans"/>
              <a:cs typeface="Open Sans"/>
              <a:sym typeface="Open Sans"/>
            </a:endParaRPr>
          </a:p>
          <a:p>
            <a:pPr indent="-304800" lvl="0" marL="457200" rtl="0" algn="l">
              <a:lnSpc>
                <a:spcPct val="100000"/>
              </a:lnSpc>
              <a:spcBef>
                <a:spcPts val="1000"/>
              </a:spcBef>
              <a:spcAft>
                <a:spcPts val="1000"/>
              </a:spcAft>
              <a:buSzPts val="1200"/>
              <a:buFont typeface="Open Sans"/>
              <a:buChar char="●"/>
            </a:pPr>
            <a:r>
              <a:rPr lang="en" sz="1200">
                <a:latin typeface="Open Sans"/>
                <a:ea typeface="Open Sans"/>
                <a:cs typeface="Open Sans"/>
                <a:sym typeface="Open Sans"/>
              </a:rPr>
              <a:t>Standard data augmentation and hyperparameters</a:t>
            </a:r>
            <a:endParaRPr sz="1200">
              <a:latin typeface="Open Sans"/>
              <a:ea typeface="Open Sans"/>
              <a:cs typeface="Open Sans"/>
              <a:sym typeface="Open Sans"/>
            </a:endParaRPr>
          </a:p>
        </p:txBody>
      </p:sp>
      <p:sp>
        <p:nvSpPr>
          <p:cNvPr id="184" name="Google Shape;184;p29"/>
          <p:cNvSpPr/>
          <p:nvPr/>
        </p:nvSpPr>
        <p:spPr>
          <a:xfrm>
            <a:off x="961475" y="1343675"/>
            <a:ext cx="2456104" cy="19835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4A86E8"/>
                </a:solidFill>
                <a:latin typeface="Arial"/>
              </a:rPr>
              <a:t>TRAINING PARAMETERS</a:t>
            </a:r>
          </a:p>
        </p:txBody>
      </p:sp>
      <p:sp>
        <p:nvSpPr>
          <p:cNvPr id="185" name="Google Shape;185;p29"/>
          <p:cNvSpPr/>
          <p:nvPr/>
        </p:nvSpPr>
        <p:spPr>
          <a:xfrm rot="-1127549">
            <a:off x="83100" y="3016848"/>
            <a:ext cx="1388994" cy="35829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E06666"/>
                </a:solidFill>
                <a:latin typeface="Arial"/>
              </a:rPr>
              <a:t>Results</a:t>
            </a:r>
          </a:p>
        </p:txBody>
      </p:sp>
      <p:sp>
        <p:nvSpPr>
          <p:cNvPr id="186" name="Google Shape;186;p29"/>
          <p:cNvSpPr txBox="1"/>
          <p:nvPr/>
        </p:nvSpPr>
        <p:spPr>
          <a:xfrm>
            <a:off x="346325" y="3462175"/>
            <a:ext cx="4161000" cy="1549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Low-light enhancement models improve mAP</a:t>
            </a:r>
            <a:r>
              <a:rPr baseline="-25000" lang="en" sz="1200">
                <a:latin typeface="Open Sans"/>
                <a:ea typeface="Open Sans"/>
                <a:cs typeface="Open Sans"/>
                <a:sym typeface="Open Sans"/>
              </a:rPr>
              <a:t>50</a:t>
            </a:r>
            <a:r>
              <a:rPr lang="en" sz="1200">
                <a:latin typeface="Open Sans"/>
                <a:ea typeface="Open Sans"/>
                <a:cs typeface="Open Sans"/>
                <a:sym typeface="Open Sans"/>
              </a:rPr>
              <a:t> by as much as </a:t>
            </a:r>
            <a:r>
              <a:rPr b="1" lang="en" sz="1200">
                <a:latin typeface="Open Sans"/>
                <a:ea typeface="Open Sans"/>
                <a:cs typeface="Open Sans"/>
                <a:sym typeface="Open Sans"/>
              </a:rPr>
              <a:t>1.6%</a:t>
            </a:r>
            <a:endParaRPr b="1" sz="1200">
              <a:latin typeface="Open Sans"/>
              <a:ea typeface="Open Sans"/>
              <a:cs typeface="Open Sans"/>
              <a:sym typeface="Open Sans"/>
            </a:endParaRPr>
          </a:p>
          <a:p>
            <a:pPr indent="-304800" lvl="0" marL="457200" rtl="0" algn="l">
              <a:spcBef>
                <a:spcPts val="1000"/>
              </a:spcBef>
              <a:spcAft>
                <a:spcPts val="0"/>
              </a:spcAft>
              <a:buSzPts val="1200"/>
              <a:buFont typeface="Open Sans"/>
              <a:buAutoNum type="arabicPeriod"/>
            </a:pPr>
            <a:r>
              <a:rPr lang="en" sz="1200">
                <a:latin typeface="Open Sans"/>
                <a:ea typeface="Open Sans"/>
                <a:cs typeface="Open Sans"/>
                <a:sym typeface="Open Sans"/>
              </a:rPr>
              <a:t>KinD is the only model which fails to improve detection results</a:t>
            </a:r>
            <a:endParaRPr sz="1200">
              <a:latin typeface="Open Sans"/>
              <a:ea typeface="Open Sans"/>
              <a:cs typeface="Open Sans"/>
              <a:sym typeface="Open Sans"/>
            </a:endParaRPr>
          </a:p>
          <a:p>
            <a:pPr indent="-304800" lvl="0" marL="457200" rtl="0" algn="l">
              <a:spcBef>
                <a:spcPts val="1000"/>
              </a:spcBef>
              <a:spcAft>
                <a:spcPts val="1000"/>
              </a:spcAft>
              <a:buSzPts val="1200"/>
              <a:buFont typeface="Open Sans"/>
              <a:buAutoNum type="arabicPeriod"/>
            </a:pPr>
            <a:r>
              <a:rPr lang="en" sz="1200">
                <a:latin typeface="Open Sans"/>
                <a:ea typeface="Open Sans"/>
                <a:cs typeface="Open Sans"/>
                <a:sym typeface="Open Sans"/>
              </a:rPr>
              <a:t>MBLLEN &amp; IAT utilize supervised learning and are able to generalize well to out-of-domain data</a:t>
            </a:r>
            <a:endParaRPr sz="1200">
              <a:latin typeface="Open Sans"/>
              <a:ea typeface="Open Sans"/>
              <a:cs typeface="Open Sans"/>
              <a:sym typeface="Open Sans"/>
            </a:endParaRPr>
          </a:p>
        </p:txBody>
      </p:sp>
      <p:sp>
        <p:nvSpPr>
          <p:cNvPr id="187" name="Google Shape;187;p29"/>
          <p:cNvSpPr/>
          <p:nvPr/>
        </p:nvSpPr>
        <p:spPr>
          <a:xfrm>
            <a:off x="6949500" y="4168250"/>
            <a:ext cx="310500" cy="245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9"/>
          <p:cNvSpPr/>
          <p:nvPr/>
        </p:nvSpPr>
        <p:spPr>
          <a:xfrm>
            <a:off x="5425500" y="4168250"/>
            <a:ext cx="310500" cy="245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311700" y="1635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Joint-training of EnlightenGAN with YOLOv5</a:t>
            </a:r>
            <a:endParaRPr/>
          </a:p>
        </p:txBody>
      </p:sp>
      <p:sp>
        <p:nvSpPr>
          <p:cNvPr id="194" name="Google Shape;194;p30"/>
          <p:cNvSpPr txBox="1"/>
          <p:nvPr/>
        </p:nvSpPr>
        <p:spPr>
          <a:xfrm>
            <a:off x="547175" y="1349725"/>
            <a:ext cx="5690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Hypothesis for joint training:</a:t>
            </a:r>
            <a:endParaRPr b="1">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The EnlightenGAN model intakes a low-light image and outputs well-lit versions by using a generative model.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It is hypothesized that by training the generative model jointly with a YOLO loss, we may introduce an inductive bias for object detection task into the generative model.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It is anticipated that </a:t>
            </a:r>
            <a:r>
              <a:rPr lang="en">
                <a:latin typeface="Open Sans"/>
                <a:ea typeface="Open Sans"/>
                <a:cs typeface="Open Sans"/>
                <a:sym typeface="Open Sans"/>
              </a:rPr>
              <a:t>the</a:t>
            </a:r>
            <a:r>
              <a:rPr lang="en">
                <a:latin typeface="Open Sans"/>
                <a:ea typeface="Open Sans"/>
                <a:cs typeface="Open Sans"/>
                <a:sym typeface="Open Sans"/>
              </a:rPr>
              <a:t> generative model may learn to generate output features more conducive to the downstream task of object detection.</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311700" y="1635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Joint-training of EnlightenGAN with YOLOv5</a:t>
            </a:r>
            <a:endParaRPr/>
          </a:p>
        </p:txBody>
      </p:sp>
      <p:grpSp>
        <p:nvGrpSpPr>
          <p:cNvPr id="200" name="Google Shape;200;p31"/>
          <p:cNvGrpSpPr/>
          <p:nvPr/>
        </p:nvGrpSpPr>
        <p:grpSpPr>
          <a:xfrm>
            <a:off x="1143000" y="1105275"/>
            <a:ext cx="7213924" cy="3796200"/>
            <a:chOff x="1143000" y="1105275"/>
            <a:chExt cx="7213924" cy="3796200"/>
          </a:xfrm>
        </p:grpSpPr>
        <p:pic>
          <p:nvPicPr>
            <p:cNvPr id="201" name="Google Shape;201;p31"/>
            <p:cNvPicPr preferRelativeResize="0"/>
            <p:nvPr/>
          </p:nvPicPr>
          <p:blipFill>
            <a:blip r:embed="rId3">
              <a:alphaModFix/>
            </a:blip>
            <a:stretch>
              <a:fillRect/>
            </a:stretch>
          </p:blipFill>
          <p:spPr>
            <a:xfrm>
              <a:off x="1143000" y="1105275"/>
              <a:ext cx="7213924" cy="3796200"/>
            </a:xfrm>
            <a:prstGeom prst="rect">
              <a:avLst/>
            </a:prstGeom>
            <a:noFill/>
            <a:ln>
              <a:noFill/>
            </a:ln>
          </p:spPr>
        </p:pic>
        <p:grpSp>
          <p:nvGrpSpPr>
            <p:cNvPr id="202" name="Google Shape;202;p31"/>
            <p:cNvGrpSpPr/>
            <p:nvPr/>
          </p:nvGrpSpPr>
          <p:grpSpPr>
            <a:xfrm>
              <a:off x="6635942" y="2531590"/>
              <a:ext cx="218851" cy="215171"/>
              <a:chOff x="8565200" y="3414400"/>
              <a:chExt cx="299100" cy="350100"/>
            </a:xfrm>
          </p:grpSpPr>
          <p:cxnSp>
            <p:nvCxnSpPr>
              <p:cNvPr id="203" name="Google Shape;203;p31"/>
              <p:cNvCxnSpPr/>
              <p:nvPr/>
            </p:nvCxnSpPr>
            <p:spPr>
              <a:xfrm>
                <a:off x="8565200" y="3414400"/>
                <a:ext cx="299100" cy="350100"/>
              </a:xfrm>
              <a:prstGeom prst="straightConnector1">
                <a:avLst/>
              </a:prstGeom>
              <a:noFill/>
              <a:ln cap="flat" cmpd="sng" w="19050">
                <a:solidFill>
                  <a:srgbClr val="FF0000"/>
                </a:solidFill>
                <a:prstDash val="solid"/>
                <a:round/>
                <a:headEnd len="med" w="med" type="none"/>
                <a:tailEnd len="med" w="med" type="none"/>
              </a:ln>
            </p:spPr>
          </p:cxnSp>
          <p:cxnSp>
            <p:nvCxnSpPr>
              <p:cNvPr id="204" name="Google Shape;204;p31"/>
              <p:cNvCxnSpPr/>
              <p:nvPr/>
            </p:nvCxnSpPr>
            <p:spPr>
              <a:xfrm flipH="1">
                <a:off x="8565200" y="3414400"/>
                <a:ext cx="299100" cy="350100"/>
              </a:xfrm>
              <a:prstGeom prst="straightConnector1">
                <a:avLst/>
              </a:prstGeom>
              <a:noFill/>
              <a:ln cap="flat" cmpd="sng" w="19050">
                <a:solidFill>
                  <a:srgbClr val="FF0000"/>
                </a:solidFill>
                <a:prstDash val="solid"/>
                <a:round/>
                <a:headEnd len="med" w="med" type="none"/>
                <a:tailEnd len="med" w="med" type="none"/>
              </a:ln>
            </p:spPr>
          </p:cxnSp>
        </p:grpSp>
        <p:grpSp>
          <p:nvGrpSpPr>
            <p:cNvPr id="205" name="Google Shape;205;p31"/>
            <p:cNvGrpSpPr/>
            <p:nvPr/>
          </p:nvGrpSpPr>
          <p:grpSpPr>
            <a:xfrm>
              <a:off x="6635942" y="3064990"/>
              <a:ext cx="218851" cy="215171"/>
              <a:chOff x="8565200" y="3414400"/>
              <a:chExt cx="299100" cy="350100"/>
            </a:xfrm>
          </p:grpSpPr>
          <p:cxnSp>
            <p:nvCxnSpPr>
              <p:cNvPr id="206" name="Google Shape;206;p31"/>
              <p:cNvCxnSpPr/>
              <p:nvPr/>
            </p:nvCxnSpPr>
            <p:spPr>
              <a:xfrm>
                <a:off x="8565200" y="3414400"/>
                <a:ext cx="299100" cy="350100"/>
              </a:xfrm>
              <a:prstGeom prst="straightConnector1">
                <a:avLst/>
              </a:prstGeom>
              <a:noFill/>
              <a:ln cap="flat" cmpd="sng" w="19050">
                <a:solidFill>
                  <a:srgbClr val="FF0000"/>
                </a:solidFill>
                <a:prstDash val="solid"/>
                <a:round/>
                <a:headEnd len="med" w="med" type="none"/>
                <a:tailEnd len="med" w="med" type="none"/>
              </a:ln>
            </p:spPr>
          </p:cxnSp>
          <p:cxnSp>
            <p:nvCxnSpPr>
              <p:cNvPr id="207" name="Google Shape;207;p31"/>
              <p:cNvCxnSpPr/>
              <p:nvPr/>
            </p:nvCxnSpPr>
            <p:spPr>
              <a:xfrm flipH="1">
                <a:off x="8565200" y="3414400"/>
                <a:ext cx="299100" cy="350100"/>
              </a:xfrm>
              <a:prstGeom prst="straightConnector1">
                <a:avLst/>
              </a:prstGeom>
              <a:noFill/>
              <a:ln cap="flat" cmpd="sng" w="19050">
                <a:solidFill>
                  <a:srgbClr val="FF0000"/>
                </a:solidFill>
                <a:prstDash val="solid"/>
                <a:round/>
                <a:headEnd len="med" w="med" type="none"/>
                <a:tailEnd len="med" w="med" type="none"/>
              </a:ln>
            </p:spPr>
          </p:cxnSp>
        </p:grpSp>
      </p:grpSp>
      <p:sp>
        <p:nvSpPr>
          <p:cNvPr id="208" name="Google Shape;208;p31"/>
          <p:cNvSpPr txBox="1"/>
          <p:nvPr/>
        </p:nvSpPr>
        <p:spPr>
          <a:xfrm>
            <a:off x="7697000" y="2862375"/>
            <a:ext cx="1459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DD7E6B"/>
                </a:solidFill>
                <a:latin typeface="Open Sans"/>
                <a:ea typeface="Open Sans"/>
                <a:cs typeface="Open Sans"/>
                <a:sym typeface="Open Sans"/>
              </a:rPr>
              <a:t>Self-feature preservation loss is removed</a:t>
            </a:r>
            <a:endParaRPr b="1">
              <a:solidFill>
                <a:srgbClr val="DD7E6B"/>
              </a:solidFill>
              <a:latin typeface="Open Sans"/>
              <a:ea typeface="Open Sans"/>
              <a:cs typeface="Open Sans"/>
              <a:sym typeface="Open Sans"/>
            </a:endParaRPr>
          </a:p>
        </p:txBody>
      </p:sp>
      <p:sp>
        <p:nvSpPr>
          <p:cNvPr id="209" name="Google Shape;209;p31"/>
          <p:cNvSpPr txBox="1"/>
          <p:nvPr/>
        </p:nvSpPr>
        <p:spPr>
          <a:xfrm>
            <a:off x="7697000" y="4157775"/>
            <a:ext cx="145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DD7E6B"/>
                </a:solidFill>
                <a:latin typeface="Open Sans"/>
                <a:ea typeface="Open Sans"/>
                <a:cs typeface="Open Sans"/>
                <a:sym typeface="Open Sans"/>
              </a:rPr>
              <a:t>YOLO loss is added</a:t>
            </a:r>
            <a:endParaRPr b="1">
              <a:solidFill>
                <a:srgbClr val="DD7E6B"/>
              </a:solidFill>
              <a:latin typeface="Open Sans"/>
              <a:ea typeface="Open Sans"/>
              <a:cs typeface="Open Sans"/>
              <a:sym typeface="Open Sans"/>
            </a:endParaRPr>
          </a:p>
        </p:txBody>
      </p:sp>
      <p:sp>
        <p:nvSpPr>
          <p:cNvPr id="210" name="Google Shape;210;p31"/>
          <p:cNvSpPr txBox="1"/>
          <p:nvPr/>
        </p:nvSpPr>
        <p:spPr>
          <a:xfrm>
            <a:off x="218875" y="1065175"/>
            <a:ext cx="86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image patches</a:t>
            </a:r>
            <a:endParaRPr sz="1200">
              <a:latin typeface="Open Sans"/>
              <a:ea typeface="Open Sans"/>
              <a:cs typeface="Open Sans"/>
              <a:sym typeface="Open Sans"/>
            </a:endParaRPr>
          </a:p>
        </p:txBody>
      </p:sp>
      <p:cxnSp>
        <p:nvCxnSpPr>
          <p:cNvPr id="211" name="Google Shape;211;p31"/>
          <p:cNvCxnSpPr/>
          <p:nvPr/>
        </p:nvCxnSpPr>
        <p:spPr>
          <a:xfrm>
            <a:off x="860900" y="1305925"/>
            <a:ext cx="605700" cy="270000"/>
          </a:xfrm>
          <a:prstGeom prst="straightConnector1">
            <a:avLst/>
          </a:prstGeom>
          <a:noFill/>
          <a:ln cap="flat" cmpd="sng" w="9525">
            <a:solidFill>
              <a:schemeClr val="dk1"/>
            </a:solidFill>
            <a:prstDash val="solid"/>
            <a:round/>
            <a:headEnd len="med" w="med" type="none"/>
            <a:tailEnd len="med" w="med" type="triangle"/>
          </a:ln>
        </p:spPr>
      </p:cxnSp>
      <p:grpSp>
        <p:nvGrpSpPr>
          <p:cNvPr id="212" name="Google Shape;212;p31"/>
          <p:cNvGrpSpPr/>
          <p:nvPr/>
        </p:nvGrpSpPr>
        <p:grpSpPr>
          <a:xfrm>
            <a:off x="649375" y="1619275"/>
            <a:ext cx="875475" cy="2634400"/>
            <a:chOff x="649375" y="1619275"/>
            <a:chExt cx="875475" cy="2634400"/>
          </a:xfrm>
        </p:grpSpPr>
        <p:cxnSp>
          <p:nvCxnSpPr>
            <p:cNvPr id="213" name="Google Shape;213;p31"/>
            <p:cNvCxnSpPr/>
            <p:nvPr/>
          </p:nvCxnSpPr>
          <p:spPr>
            <a:xfrm>
              <a:off x="773350" y="3998075"/>
              <a:ext cx="751500" cy="255600"/>
            </a:xfrm>
            <a:prstGeom prst="straightConnector1">
              <a:avLst/>
            </a:prstGeom>
            <a:noFill/>
            <a:ln cap="flat" cmpd="sng" w="9525">
              <a:solidFill>
                <a:schemeClr val="dk1"/>
              </a:solidFill>
              <a:prstDash val="solid"/>
              <a:round/>
              <a:headEnd len="med" w="med" type="none"/>
              <a:tailEnd len="med" w="med" type="triangle"/>
            </a:ln>
          </p:spPr>
        </p:cxnSp>
        <p:cxnSp>
          <p:nvCxnSpPr>
            <p:cNvPr id="214" name="Google Shape;214;p31"/>
            <p:cNvCxnSpPr>
              <a:stCxn id="210" idx="2"/>
            </p:cNvCxnSpPr>
            <p:nvPr/>
          </p:nvCxnSpPr>
          <p:spPr>
            <a:xfrm>
              <a:off x="649375" y="1619275"/>
              <a:ext cx="120600" cy="23805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Background</a:t>
            </a:r>
            <a:endParaRPr/>
          </a:p>
        </p:txBody>
      </p:sp>
      <p:sp>
        <p:nvSpPr>
          <p:cNvPr id="69" name="Google Shape;69;p14"/>
          <p:cNvSpPr txBox="1"/>
          <p:nvPr>
            <p:ph idx="1" type="body"/>
          </p:nvPr>
        </p:nvSpPr>
        <p:spPr>
          <a:xfrm>
            <a:off x="387900" y="1337425"/>
            <a:ext cx="8368200" cy="3420900"/>
          </a:xfrm>
          <a:prstGeom prst="rect">
            <a:avLst/>
          </a:prstGeom>
        </p:spPr>
        <p:txBody>
          <a:bodyPr anchorCtr="0" anchor="t" bIns="91425" lIns="91425" spcFirstLastPara="1" rIns="91425" wrap="square" tIns="91425">
            <a:normAutofit lnSpcReduction="10000"/>
          </a:bodyPr>
          <a:lstStyle/>
          <a:p>
            <a:pPr indent="-323850" lvl="0" marL="457200" rtl="0" algn="l">
              <a:lnSpc>
                <a:spcPct val="105000"/>
              </a:lnSpc>
              <a:spcBef>
                <a:spcPts val="0"/>
              </a:spcBef>
              <a:spcAft>
                <a:spcPts val="0"/>
              </a:spcAft>
              <a:buSzPts val="1500"/>
              <a:buChar char="●"/>
            </a:pPr>
            <a:r>
              <a:rPr lang="en" sz="1500"/>
              <a:t>Fully automated driving without the need for a human fail-safe still eludes the researchers (Levels 4 &amp; 5)</a:t>
            </a:r>
            <a:endParaRPr sz="1500"/>
          </a:p>
          <a:p>
            <a:pPr indent="-323850" lvl="0" marL="457200" rtl="0" algn="l">
              <a:lnSpc>
                <a:spcPct val="105000"/>
              </a:lnSpc>
              <a:spcBef>
                <a:spcPts val="1000"/>
              </a:spcBef>
              <a:spcAft>
                <a:spcPts val="0"/>
              </a:spcAft>
              <a:buSzPts val="1500"/>
              <a:buChar char="●"/>
            </a:pPr>
            <a:r>
              <a:rPr lang="en" sz="1500"/>
              <a:t>Significant portion of the problem stems from issues in the system's perception modules such as those arising from low and varying illumination across images</a:t>
            </a:r>
            <a:endParaRPr sz="1500"/>
          </a:p>
          <a:p>
            <a:pPr indent="-323850" lvl="0" marL="457200" rtl="0" algn="l">
              <a:lnSpc>
                <a:spcPct val="105000"/>
              </a:lnSpc>
              <a:spcBef>
                <a:spcPts val="1000"/>
              </a:spcBef>
              <a:spcAft>
                <a:spcPts val="0"/>
              </a:spcAft>
              <a:buSzPts val="1500"/>
              <a:buChar char="●"/>
            </a:pPr>
            <a:r>
              <a:rPr lang="en" sz="1500"/>
              <a:t>Modern ADS's utilize multiple sensor modules to overcome this problem. However, this results in increased cost in R&amp;D and manufacturing. Major ADS vendors such as Tesla have thus recently announced a switch to camera only perception. However, till date it has still not been made operational.</a:t>
            </a:r>
            <a:endParaRPr sz="1500"/>
          </a:p>
          <a:p>
            <a:pPr indent="-323850" lvl="0" marL="457200" rtl="0" algn="l">
              <a:lnSpc>
                <a:spcPct val="105000"/>
              </a:lnSpc>
              <a:spcBef>
                <a:spcPts val="1000"/>
              </a:spcBef>
              <a:spcAft>
                <a:spcPts val="0"/>
              </a:spcAft>
              <a:buSzPts val="1500"/>
              <a:buChar char="●"/>
            </a:pPr>
            <a:r>
              <a:rPr lang="en" sz="1500"/>
              <a:t>Low-light image enhancement models have the potential to alleviate this problem if we utilize them as a pre-processing step in our vision pipeline.</a:t>
            </a:r>
            <a:endParaRPr sz="1500"/>
          </a:p>
          <a:p>
            <a:pPr indent="-323850" lvl="0" marL="457200" rtl="0" algn="l">
              <a:lnSpc>
                <a:spcPct val="105000"/>
              </a:lnSpc>
              <a:spcBef>
                <a:spcPts val="1000"/>
              </a:spcBef>
              <a:spcAft>
                <a:spcPts val="1000"/>
              </a:spcAft>
              <a:buSzPts val="1500"/>
              <a:buChar char="●"/>
            </a:pPr>
            <a:r>
              <a:rPr lang="en" sz="1500"/>
              <a:t>Supervised training of low-light image enhancement models requires paired low-light/normal-light image dataset.</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2"/>
          <p:cNvSpPr txBox="1"/>
          <p:nvPr>
            <p:ph type="title"/>
          </p:nvPr>
        </p:nvSpPr>
        <p:spPr>
          <a:xfrm>
            <a:off x="311700" y="1635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Joint-training of EnlightenGAN with YOLOv5</a:t>
            </a:r>
            <a:endParaRPr/>
          </a:p>
        </p:txBody>
      </p:sp>
      <p:pic>
        <p:nvPicPr>
          <p:cNvPr id="220" name="Google Shape;220;p32"/>
          <p:cNvPicPr preferRelativeResize="0"/>
          <p:nvPr/>
        </p:nvPicPr>
        <p:blipFill>
          <a:blip r:embed="rId3">
            <a:alphaModFix/>
          </a:blip>
          <a:stretch>
            <a:fillRect/>
          </a:stretch>
        </p:blipFill>
        <p:spPr>
          <a:xfrm>
            <a:off x="152400" y="1604425"/>
            <a:ext cx="8839198" cy="190228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type="title"/>
          </p:nvPr>
        </p:nvSpPr>
        <p:spPr>
          <a:xfrm>
            <a:off x="311700" y="1635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Joint-training of EnlightenGAN with YOLOv5</a:t>
            </a:r>
            <a:endParaRPr/>
          </a:p>
        </p:txBody>
      </p:sp>
      <p:sp>
        <p:nvSpPr>
          <p:cNvPr id="226" name="Google Shape;226;p33"/>
          <p:cNvSpPr txBox="1"/>
          <p:nvPr/>
        </p:nvSpPr>
        <p:spPr>
          <a:xfrm>
            <a:off x="527350" y="1278650"/>
            <a:ext cx="416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EnlightenGAN Loss Functions:</a:t>
            </a:r>
            <a:endParaRPr>
              <a:latin typeface="Open Sans"/>
              <a:ea typeface="Open Sans"/>
              <a:cs typeface="Open Sans"/>
              <a:sym typeface="Open Sans"/>
            </a:endParaRPr>
          </a:p>
        </p:txBody>
      </p:sp>
      <p:sp>
        <p:nvSpPr>
          <p:cNvPr id="227" name="Google Shape;227;p33"/>
          <p:cNvSpPr txBox="1"/>
          <p:nvPr/>
        </p:nvSpPr>
        <p:spPr>
          <a:xfrm>
            <a:off x="4794550" y="1278650"/>
            <a:ext cx="4161000" cy="228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EnlightenGAN-JT training steps</a:t>
            </a:r>
            <a:r>
              <a:rPr lang="en" sz="1200">
                <a:latin typeface="Open Sans"/>
                <a:ea typeface="Open Sans"/>
                <a:cs typeface="Open Sans"/>
                <a:sym typeface="Open Sans"/>
              </a:rPr>
              <a:t>:</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P</a:t>
            </a:r>
            <a:r>
              <a:rPr lang="en" sz="1200">
                <a:latin typeface="Open Sans"/>
                <a:ea typeface="Open Sans"/>
                <a:cs typeface="Open Sans"/>
                <a:sym typeface="Open Sans"/>
              </a:rPr>
              <a:t>re-training YOLOv5 on MS-COCO then fine-tuning it on the EnlightenGAN enhanced dataset. </a:t>
            </a:r>
            <a:endParaRPr sz="1200">
              <a:latin typeface="Open Sans"/>
              <a:ea typeface="Open Sans"/>
              <a:cs typeface="Open Sans"/>
              <a:sym typeface="Open Sans"/>
            </a:endParaRPr>
          </a:p>
          <a:p>
            <a:pPr indent="-304800" lvl="0" marL="457200" rtl="0" algn="l">
              <a:spcBef>
                <a:spcPts val="1000"/>
              </a:spcBef>
              <a:spcAft>
                <a:spcPts val="0"/>
              </a:spcAft>
              <a:buSzPts val="1200"/>
              <a:buFont typeface="Open Sans"/>
              <a:buAutoNum type="arabicPeriod"/>
            </a:pPr>
            <a:r>
              <a:rPr lang="en" sz="1200">
                <a:latin typeface="Open Sans"/>
                <a:ea typeface="Open Sans"/>
                <a:cs typeface="Open Sans"/>
                <a:sym typeface="Open Sans"/>
              </a:rPr>
              <a:t>EnlightenGAN is trained jointly with this YOLOv5 model by backpropagating the YOLO loss</a:t>
            </a:r>
            <a:endParaRPr sz="1200">
              <a:latin typeface="Open Sans"/>
              <a:ea typeface="Open Sans"/>
              <a:cs typeface="Open Sans"/>
              <a:sym typeface="Open Sans"/>
            </a:endParaRPr>
          </a:p>
          <a:p>
            <a:pPr indent="-304800" lvl="0" marL="457200" rtl="0" algn="l">
              <a:spcBef>
                <a:spcPts val="1000"/>
              </a:spcBef>
              <a:spcAft>
                <a:spcPts val="1000"/>
              </a:spcAft>
              <a:buSzPts val="1200"/>
              <a:buFont typeface="Open Sans"/>
              <a:buAutoNum type="arabicPeriod"/>
            </a:pPr>
            <a:r>
              <a:rPr lang="en" sz="1200">
                <a:latin typeface="Open Sans"/>
                <a:ea typeface="Open Sans"/>
                <a:cs typeface="Open Sans"/>
                <a:sym typeface="Open Sans"/>
              </a:rPr>
              <a:t>EnlightenGAN model is then frozen during re-training of YOLOv5 from MS-COCO pre-trained weights.</a:t>
            </a:r>
            <a:endParaRPr sz="1200">
              <a:latin typeface="Open Sans"/>
              <a:ea typeface="Open Sans"/>
              <a:cs typeface="Open Sans"/>
              <a:sym typeface="Open Sans"/>
            </a:endParaRPr>
          </a:p>
        </p:txBody>
      </p:sp>
      <p:pic>
        <p:nvPicPr>
          <p:cNvPr id="228" name="Google Shape;228;p33"/>
          <p:cNvPicPr preferRelativeResize="0"/>
          <p:nvPr/>
        </p:nvPicPr>
        <p:blipFill>
          <a:blip r:embed="rId3">
            <a:alphaModFix/>
          </a:blip>
          <a:stretch>
            <a:fillRect/>
          </a:stretch>
        </p:blipFill>
        <p:spPr>
          <a:xfrm>
            <a:off x="415025" y="2512550"/>
            <a:ext cx="3749174" cy="257725"/>
          </a:xfrm>
          <a:prstGeom prst="rect">
            <a:avLst/>
          </a:prstGeom>
          <a:noFill/>
          <a:ln>
            <a:noFill/>
          </a:ln>
        </p:spPr>
      </p:pic>
      <p:pic>
        <p:nvPicPr>
          <p:cNvPr id="229" name="Google Shape;229;p33"/>
          <p:cNvPicPr preferRelativeResize="0"/>
          <p:nvPr/>
        </p:nvPicPr>
        <p:blipFill>
          <a:blip r:embed="rId4">
            <a:alphaModFix/>
          </a:blip>
          <a:stretch>
            <a:fillRect/>
          </a:stretch>
        </p:blipFill>
        <p:spPr>
          <a:xfrm>
            <a:off x="415025" y="2954575"/>
            <a:ext cx="2198012" cy="257725"/>
          </a:xfrm>
          <a:prstGeom prst="rect">
            <a:avLst/>
          </a:prstGeom>
          <a:noFill/>
          <a:ln>
            <a:noFill/>
          </a:ln>
        </p:spPr>
      </p:pic>
      <p:pic>
        <p:nvPicPr>
          <p:cNvPr id="230" name="Google Shape;230;p33"/>
          <p:cNvPicPr preferRelativeResize="0"/>
          <p:nvPr/>
        </p:nvPicPr>
        <p:blipFill>
          <a:blip r:embed="rId5">
            <a:alphaModFix/>
          </a:blip>
          <a:stretch>
            <a:fillRect/>
          </a:stretch>
        </p:blipFill>
        <p:spPr>
          <a:xfrm>
            <a:off x="415025" y="3333750"/>
            <a:ext cx="3044576" cy="491225"/>
          </a:xfrm>
          <a:prstGeom prst="rect">
            <a:avLst/>
          </a:prstGeom>
          <a:noFill/>
          <a:ln>
            <a:noFill/>
          </a:ln>
        </p:spPr>
      </p:pic>
      <p:pic>
        <p:nvPicPr>
          <p:cNvPr id="231" name="Google Shape;231;p33"/>
          <p:cNvPicPr preferRelativeResize="0"/>
          <p:nvPr/>
        </p:nvPicPr>
        <p:blipFill>
          <a:blip r:embed="rId6">
            <a:alphaModFix/>
          </a:blip>
          <a:stretch>
            <a:fillRect/>
          </a:stretch>
        </p:blipFill>
        <p:spPr>
          <a:xfrm>
            <a:off x="415025" y="2181825"/>
            <a:ext cx="2335450" cy="194125"/>
          </a:xfrm>
          <a:prstGeom prst="rect">
            <a:avLst/>
          </a:prstGeom>
          <a:noFill/>
          <a:ln>
            <a:noFill/>
          </a:ln>
        </p:spPr>
      </p:pic>
      <p:pic>
        <p:nvPicPr>
          <p:cNvPr id="232" name="Google Shape;232;p33"/>
          <p:cNvPicPr preferRelativeResize="0"/>
          <p:nvPr/>
        </p:nvPicPr>
        <p:blipFill>
          <a:blip r:embed="rId7">
            <a:alphaModFix/>
          </a:blip>
          <a:stretch>
            <a:fillRect/>
          </a:stretch>
        </p:blipFill>
        <p:spPr>
          <a:xfrm>
            <a:off x="415025" y="1877638"/>
            <a:ext cx="2305962" cy="194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4"/>
          <p:cNvPicPr preferRelativeResize="0"/>
          <p:nvPr/>
        </p:nvPicPr>
        <p:blipFill>
          <a:blip r:embed="rId3">
            <a:alphaModFix/>
          </a:blip>
          <a:stretch>
            <a:fillRect/>
          </a:stretch>
        </p:blipFill>
        <p:spPr>
          <a:xfrm>
            <a:off x="5548026" y="170125"/>
            <a:ext cx="3058275" cy="4801500"/>
          </a:xfrm>
          <a:prstGeom prst="rect">
            <a:avLst/>
          </a:prstGeom>
          <a:noFill/>
          <a:ln>
            <a:noFill/>
          </a:ln>
        </p:spPr>
      </p:pic>
      <p:sp>
        <p:nvSpPr>
          <p:cNvPr id="238" name="Google Shape;238;p34"/>
          <p:cNvSpPr txBox="1"/>
          <p:nvPr/>
        </p:nvSpPr>
        <p:spPr>
          <a:xfrm>
            <a:off x="381000" y="400450"/>
            <a:ext cx="4784400" cy="3723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Us</a:t>
            </a:r>
            <a:r>
              <a:rPr lang="en" sz="1300">
                <a:solidFill>
                  <a:schemeClr val="dk1"/>
                </a:solidFill>
                <a:latin typeface="Open Sans"/>
                <a:ea typeface="Open Sans"/>
                <a:cs typeface="Open Sans"/>
                <a:sym typeface="Open Sans"/>
              </a:rPr>
              <a:t>ing EnlightenGAN-JT model leads to an improvement over utilizing the pre-trained model. </a:t>
            </a:r>
            <a:endParaRPr sz="1300">
              <a:solidFill>
                <a:schemeClr val="dk1"/>
              </a:solidFill>
              <a:latin typeface="Open Sans"/>
              <a:ea typeface="Open Sans"/>
              <a:cs typeface="Open Sans"/>
              <a:sym typeface="Open Sans"/>
            </a:endParaRPr>
          </a:p>
          <a:p>
            <a:pPr indent="-311150" lvl="0" marL="457200" rtl="0" algn="l">
              <a:lnSpc>
                <a:spcPct val="115000"/>
              </a:lnSpc>
              <a:spcBef>
                <a:spcPts val="150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We omitted the self-preservation loss (Jiang et al., 2019) from the EnlightenGAN and instead back-propogated the YOLO loss through the EnlightenGAN model during training. </a:t>
            </a:r>
            <a:endParaRPr sz="1300">
              <a:solidFill>
                <a:schemeClr val="dk1"/>
              </a:solidFill>
              <a:latin typeface="Open Sans"/>
              <a:ea typeface="Open Sans"/>
              <a:cs typeface="Open Sans"/>
              <a:sym typeface="Open Sans"/>
            </a:endParaRPr>
          </a:p>
          <a:p>
            <a:pPr indent="-311150" lvl="0" marL="457200" rtl="0" algn="l">
              <a:lnSpc>
                <a:spcPct val="115000"/>
              </a:lnSpc>
              <a:spcBef>
                <a:spcPts val="150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Using the EnlightenGAN-JT model produces images which are </a:t>
            </a:r>
            <a:r>
              <a:rPr b="1" lang="en" sz="1300">
                <a:solidFill>
                  <a:schemeClr val="dk1"/>
                </a:solidFill>
                <a:latin typeface="Open Sans"/>
                <a:ea typeface="Open Sans"/>
                <a:cs typeface="Open Sans"/>
                <a:sym typeface="Open Sans"/>
              </a:rPr>
              <a:t>more color consistent</a:t>
            </a:r>
            <a:r>
              <a:rPr lang="en" sz="1300">
                <a:solidFill>
                  <a:schemeClr val="dk1"/>
                </a:solidFill>
                <a:latin typeface="Open Sans"/>
                <a:ea typeface="Open Sans"/>
                <a:cs typeface="Open Sans"/>
                <a:sym typeface="Open Sans"/>
              </a:rPr>
              <a:t> with the original images, have </a:t>
            </a:r>
            <a:r>
              <a:rPr b="1" lang="en" sz="1300">
                <a:solidFill>
                  <a:schemeClr val="dk1"/>
                </a:solidFill>
                <a:latin typeface="Open Sans"/>
                <a:ea typeface="Open Sans"/>
                <a:cs typeface="Open Sans"/>
                <a:sym typeface="Open Sans"/>
              </a:rPr>
              <a:t>comparatively lower illumination levels</a:t>
            </a:r>
            <a:r>
              <a:rPr lang="en" sz="1300">
                <a:solidFill>
                  <a:schemeClr val="dk1"/>
                </a:solidFill>
                <a:latin typeface="Open Sans"/>
                <a:ea typeface="Open Sans"/>
                <a:cs typeface="Open Sans"/>
                <a:sym typeface="Open Sans"/>
              </a:rPr>
              <a:t> (than original EnlightenGAN) and have </a:t>
            </a:r>
            <a:r>
              <a:rPr b="1" lang="en" sz="1300">
                <a:solidFill>
                  <a:schemeClr val="dk1"/>
                </a:solidFill>
                <a:latin typeface="Open Sans"/>
                <a:ea typeface="Open Sans"/>
                <a:cs typeface="Open Sans"/>
                <a:sym typeface="Open Sans"/>
              </a:rPr>
              <a:t>less noise</a:t>
            </a:r>
            <a:r>
              <a:rPr lang="en" sz="1300">
                <a:solidFill>
                  <a:schemeClr val="dk1"/>
                </a:solidFill>
                <a:latin typeface="Open Sans"/>
                <a:ea typeface="Open Sans"/>
                <a:cs typeface="Open Sans"/>
                <a:sym typeface="Open Sans"/>
              </a:rPr>
              <a:t>, especially in the dark regions of the image.</a:t>
            </a:r>
            <a:endParaRPr sz="1300">
              <a:solidFill>
                <a:schemeClr val="dk1"/>
              </a:solidFill>
              <a:latin typeface="Open Sans"/>
              <a:ea typeface="Open Sans"/>
              <a:cs typeface="Open Sans"/>
              <a:sym typeface="Open Sans"/>
            </a:endParaRPr>
          </a:p>
          <a:p>
            <a:pPr indent="-311150" lvl="0" marL="457200" rtl="0" algn="l">
              <a:lnSpc>
                <a:spcPct val="115000"/>
              </a:lnSpc>
              <a:spcBef>
                <a:spcPts val="1500"/>
              </a:spcBef>
              <a:spcAft>
                <a:spcPts val="1500"/>
              </a:spcAft>
              <a:buClr>
                <a:schemeClr val="dk1"/>
              </a:buClr>
              <a:buSzPts val="1300"/>
              <a:buFont typeface="Open Sans"/>
              <a:buChar char="●"/>
            </a:pPr>
            <a:r>
              <a:rPr lang="en" sz="1300">
                <a:solidFill>
                  <a:schemeClr val="dk1"/>
                </a:solidFill>
                <a:latin typeface="Open Sans"/>
                <a:ea typeface="Open Sans"/>
                <a:cs typeface="Open Sans"/>
                <a:sym typeface="Open Sans"/>
              </a:rPr>
              <a:t>In addition, the resulting images also have a </a:t>
            </a:r>
            <a:r>
              <a:rPr b="1" lang="en" sz="1300">
                <a:solidFill>
                  <a:schemeClr val="dk1"/>
                </a:solidFill>
                <a:latin typeface="Open Sans"/>
                <a:ea typeface="Open Sans"/>
                <a:cs typeface="Open Sans"/>
                <a:sym typeface="Open Sans"/>
              </a:rPr>
              <a:t>smoother illumination map</a:t>
            </a:r>
            <a:r>
              <a:rPr lang="en" sz="1300">
                <a:solidFill>
                  <a:schemeClr val="dk1"/>
                </a:solidFill>
                <a:latin typeface="Open Sans"/>
                <a:ea typeface="Open Sans"/>
                <a:cs typeface="Open Sans"/>
                <a:sym typeface="Open Sans"/>
              </a:rPr>
              <a:t>.</a:t>
            </a:r>
            <a:endParaRPr sz="1300">
              <a:solidFill>
                <a:schemeClr val="dk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Experiment #3 - </a:t>
            </a:r>
            <a:r>
              <a:rPr lang="en" sz="3866"/>
              <a:t>Fine-tuned with hyperparameter selection</a:t>
            </a:r>
            <a:endParaRPr sz="3866"/>
          </a:p>
        </p:txBody>
      </p:sp>
      <p:sp>
        <p:nvSpPr>
          <p:cNvPr id="244" name="Google Shape;244;p35"/>
          <p:cNvSpPr txBox="1"/>
          <p:nvPr>
            <p:ph idx="1" type="body"/>
          </p:nvPr>
        </p:nvSpPr>
        <p:spPr>
          <a:xfrm>
            <a:off x="311700" y="1606225"/>
            <a:ext cx="3495300" cy="775800"/>
          </a:xfrm>
          <a:prstGeom prst="rect">
            <a:avLst/>
          </a:prstGeom>
        </p:spPr>
        <p:txBody>
          <a:bodyPr anchorCtr="0" anchor="t" bIns="91425" lIns="91425" spcFirstLastPara="1" rIns="91425" wrap="square" tIns="91425">
            <a:normAutofit fontScale="92500"/>
          </a:bodyPr>
          <a:lstStyle/>
          <a:p>
            <a:pPr indent="-299085" lvl="0" marL="457200" rtl="0" algn="l">
              <a:spcBef>
                <a:spcPts val="0"/>
              </a:spcBef>
              <a:spcAft>
                <a:spcPts val="0"/>
              </a:spcAft>
              <a:buSzPct val="100000"/>
              <a:buChar char="●"/>
            </a:pPr>
            <a:r>
              <a:rPr lang="en" sz="1200"/>
              <a:t>Additional data augmentation techniques</a:t>
            </a:r>
            <a:endParaRPr sz="1200"/>
          </a:p>
          <a:p>
            <a:pPr indent="-299085" lvl="0" marL="457200" rtl="0" algn="l">
              <a:spcBef>
                <a:spcPts val="1000"/>
              </a:spcBef>
              <a:spcAft>
                <a:spcPts val="1000"/>
              </a:spcAft>
              <a:buSzPct val="100000"/>
              <a:buChar char="●"/>
            </a:pPr>
            <a:r>
              <a:rPr lang="en" sz="1200"/>
              <a:t>Optimal Hyperparameter selection</a:t>
            </a:r>
            <a:endParaRPr sz="1200"/>
          </a:p>
        </p:txBody>
      </p:sp>
      <p:pic>
        <p:nvPicPr>
          <p:cNvPr id="245" name="Google Shape;245;p35"/>
          <p:cNvPicPr preferRelativeResize="0"/>
          <p:nvPr/>
        </p:nvPicPr>
        <p:blipFill>
          <a:blip r:embed="rId3">
            <a:alphaModFix/>
          </a:blip>
          <a:stretch>
            <a:fillRect/>
          </a:stretch>
        </p:blipFill>
        <p:spPr>
          <a:xfrm>
            <a:off x="4765971" y="1258150"/>
            <a:ext cx="4239924" cy="2809025"/>
          </a:xfrm>
          <a:prstGeom prst="rect">
            <a:avLst/>
          </a:prstGeom>
          <a:noFill/>
          <a:ln>
            <a:noFill/>
          </a:ln>
        </p:spPr>
      </p:pic>
      <p:sp>
        <p:nvSpPr>
          <p:cNvPr id="246" name="Google Shape;246;p35"/>
          <p:cNvSpPr/>
          <p:nvPr/>
        </p:nvSpPr>
        <p:spPr>
          <a:xfrm>
            <a:off x="809075" y="1343675"/>
            <a:ext cx="2456104" cy="19835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4A86E8"/>
                </a:solidFill>
                <a:latin typeface="Arial"/>
              </a:rPr>
              <a:t>TRAINING PARAMETERS</a:t>
            </a:r>
          </a:p>
        </p:txBody>
      </p:sp>
      <p:sp>
        <p:nvSpPr>
          <p:cNvPr id="247" name="Google Shape;247;p35"/>
          <p:cNvSpPr txBox="1"/>
          <p:nvPr/>
        </p:nvSpPr>
        <p:spPr>
          <a:xfrm>
            <a:off x="319025" y="3447950"/>
            <a:ext cx="3120900" cy="12366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Improvement in YOLOv5s baseline by as much as </a:t>
            </a:r>
            <a:r>
              <a:rPr b="1" lang="en" sz="1200">
                <a:latin typeface="Open Sans"/>
                <a:ea typeface="Open Sans"/>
                <a:cs typeface="Open Sans"/>
                <a:sym typeface="Open Sans"/>
              </a:rPr>
              <a:t>5.4%</a:t>
            </a:r>
            <a:endParaRPr b="1" sz="1200">
              <a:latin typeface="Open Sans"/>
              <a:ea typeface="Open Sans"/>
              <a:cs typeface="Open Sans"/>
              <a:sym typeface="Open Sans"/>
            </a:endParaRPr>
          </a:p>
          <a:p>
            <a:pPr indent="-304800" lvl="0" marL="457200" rtl="0" algn="l">
              <a:spcBef>
                <a:spcPts val="1000"/>
              </a:spcBef>
              <a:spcAft>
                <a:spcPts val="1000"/>
              </a:spcAft>
              <a:buSzPts val="1200"/>
              <a:buFont typeface="Open Sans"/>
              <a:buChar char="●"/>
            </a:pPr>
            <a:r>
              <a:rPr b="1" lang="en" sz="1200">
                <a:latin typeface="Open Sans"/>
                <a:ea typeface="Open Sans"/>
                <a:cs typeface="Open Sans"/>
                <a:sym typeface="Open Sans"/>
              </a:rPr>
              <a:t>State-of-the-art</a:t>
            </a:r>
            <a:r>
              <a:rPr lang="en" sz="1200">
                <a:latin typeface="Open Sans"/>
                <a:ea typeface="Open Sans"/>
                <a:cs typeface="Open Sans"/>
                <a:sym typeface="Open Sans"/>
              </a:rPr>
              <a:t> detection performance by using EnlightenGAN-JT -&gt; </a:t>
            </a:r>
            <a:r>
              <a:rPr b="1" lang="en" sz="1200">
                <a:latin typeface="Open Sans"/>
                <a:ea typeface="Open Sans"/>
                <a:cs typeface="Open Sans"/>
                <a:sym typeface="Open Sans"/>
              </a:rPr>
              <a:t>79.5 mAP</a:t>
            </a:r>
            <a:r>
              <a:rPr b="1" baseline="-25000" lang="en" sz="1200">
                <a:latin typeface="Open Sans"/>
                <a:ea typeface="Open Sans"/>
                <a:cs typeface="Open Sans"/>
                <a:sym typeface="Open Sans"/>
              </a:rPr>
              <a:t>50</a:t>
            </a:r>
            <a:endParaRPr b="1" sz="1200">
              <a:latin typeface="Open Sans"/>
              <a:ea typeface="Open Sans"/>
              <a:cs typeface="Open Sans"/>
              <a:sym typeface="Open Sans"/>
            </a:endParaRPr>
          </a:p>
        </p:txBody>
      </p:sp>
      <p:sp>
        <p:nvSpPr>
          <p:cNvPr id="248" name="Google Shape;248;p35"/>
          <p:cNvSpPr/>
          <p:nvPr/>
        </p:nvSpPr>
        <p:spPr>
          <a:xfrm rot="-1127549">
            <a:off x="83100" y="2940648"/>
            <a:ext cx="1388994" cy="35829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E06666"/>
                </a:solidFill>
                <a:latin typeface="Arial"/>
              </a:rPr>
              <a:t>Results</a:t>
            </a:r>
          </a:p>
        </p:txBody>
      </p:sp>
      <p:sp>
        <p:nvSpPr>
          <p:cNvPr id="249" name="Google Shape;249;p35"/>
          <p:cNvSpPr/>
          <p:nvPr/>
        </p:nvSpPr>
        <p:spPr>
          <a:xfrm>
            <a:off x="7859725" y="3323075"/>
            <a:ext cx="310500" cy="260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50" name="Google Shape;250;p35"/>
          <p:cNvSpPr/>
          <p:nvPr/>
        </p:nvSpPr>
        <p:spPr>
          <a:xfrm>
            <a:off x="6730688" y="3770950"/>
            <a:ext cx="310500" cy="260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Experiment #3 - </a:t>
            </a:r>
            <a:r>
              <a:rPr lang="en" sz="3866"/>
              <a:t>Fine-tuned with hyperparameter selection</a:t>
            </a:r>
            <a:endParaRPr sz="3866"/>
          </a:p>
        </p:txBody>
      </p:sp>
      <p:pic>
        <p:nvPicPr>
          <p:cNvPr id="256" name="Google Shape;256;p36"/>
          <p:cNvPicPr preferRelativeResize="0"/>
          <p:nvPr/>
        </p:nvPicPr>
        <p:blipFill>
          <a:blip r:embed="rId3">
            <a:alphaModFix/>
          </a:blip>
          <a:stretch>
            <a:fillRect/>
          </a:stretch>
        </p:blipFill>
        <p:spPr>
          <a:xfrm>
            <a:off x="4765971" y="1258150"/>
            <a:ext cx="4239924" cy="2809025"/>
          </a:xfrm>
          <a:prstGeom prst="rect">
            <a:avLst/>
          </a:prstGeom>
          <a:noFill/>
          <a:ln>
            <a:noFill/>
          </a:ln>
        </p:spPr>
      </p:pic>
      <p:sp>
        <p:nvSpPr>
          <p:cNvPr id="257" name="Google Shape;257;p36"/>
          <p:cNvSpPr txBox="1"/>
          <p:nvPr/>
        </p:nvSpPr>
        <p:spPr>
          <a:xfrm>
            <a:off x="319025" y="1695350"/>
            <a:ext cx="4189800" cy="2011200"/>
          </a:xfrm>
          <a:prstGeom prst="rect">
            <a:avLst/>
          </a:prstGeom>
          <a:noFill/>
          <a:ln>
            <a:noFill/>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SzPts val="1000"/>
              <a:buFont typeface="Open Sans"/>
              <a:buChar char="●"/>
            </a:pPr>
            <a:r>
              <a:rPr lang="en" sz="1000">
                <a:solidFill>
                  <a:schemeClr val="dk1"/>
                </a:solidFill>
                <a:latin typeface="Open Sans"/>
                <a:ea typeface="Open Sans"/>
                <a:cs typeface="Open Sans"/>
                <a:sym typeface="Open Sans"/>
              </a:rPr>
              <a:t>E</a:t>
            </a:r>
            <a:r>
              <a:rPr lang="en" sz="1000">
                <a:solidFill>
                  <a:schemeClr val="dk1"/>
                </a:solidFill>
                <a:latin typeface="Open Sans"/>
                <a:ea typeface="Open Sans"/>
                <a:cs typeface="Open Sans"/>
                <a:sym typeface="Open Sans"/>
              </a:rPr>
              <a:t>xperiments show that Zero-DCE and EnlightenGAN-JT are able to produce the best results, with a </a:t>
            </a:r>
            <a:r>
              <a:rPr b="1" lang="en" sz="1000">
                <a:solidFill>
                  <a:schemeClr val="dk1"/>
                </a:solidFill>
                <a:latin typeface="Open Sans"/>
                <a:ea typeface="Open Sans"/>
                <a:cs typeface="Open Sans"/>
                <a:sym typeface="Open Sans"/>
              </a:rPr>
              <a:t>1.4%</a:t>
            </a:r>
            <a:r>
              <a:rPr lang="en" sz="1000">
                <a:solidFill>
                  <a:schemeClr val="dk1"/>
                </a:solidFill>
                <a:latin typeface="Open Sans"/>
                <a:ea typeface="Open Sans"/>
                <a:cs typeface="Open Sans"/>
                <a:sym typeface="Open Sans"/>
              </a:rPr>
              <a:t> improvement in mAP</a:t>
            </a:r>
            <a:r>
              <a:rPr baseline="-25000" lang="en" sz="1000">
                <a:solidFill>
                  <a:schemeClr val="dk1"/>
                </a:solidFill>
                <a:latin typeface="Open Sans"/>
                <a:ea typeface="Open Sans"/>
                <a:cs typeface="Open Sans"/>
                <a:sym typeface="Open Sans"/>
              </a:rPr>
              <a:t>50</a:t>
            </a:r>
            <a:r>
              <a:rPr lang="en" sz="1000">
                <a:solidFill>
                  <a:schemeClr val="dk1"/>
                </a:solidFill>
                <a:latin typeface="Open Sans"/>
                <a:ea typeface="Open Sans"/>
                <a:cs typeface="Open Sans"/>
                <a:sym typeface="Open Sans"/>
              </a:rPr>
              <a:t> and a </a:t>
            </a:r>
            <a:r>
              <a:rPr b="1" lang="en" sz="1000">
                <a:solidFill>
                  <a:schemeClr val="dk1"/>
                </a:solidFill>
                <a:latin typeface="Open Sans"/>
                <a:ea typeface="Open Sans"/>
                <a:cs typeface="Open Sans"/>
                <a:sym typeface="Open Sans"/>
              </a:rPr>
              <a:t>4.6%</a:t>
            </a:r>
            <a:r>
              <a:rPr lang="en" sz="1000">
                <a:solidFill>
                  <a:schemeClr val="dk1"/>
                </a:solidFill>
                <a:latin typeface="Open Sans"/>
                <a:ea typeface="Open Sans"/>
                <a:cs typeface="Open Sans"/>
                <a:sym typeface="Open Sans"/>
              </a:rPr>
              <a:t> improvement in mAP</a:t>
            </a:r>
            <a:r>
              <a:rPr baseline="-25000" lang="en" sz="1000">
                <a:solidFill>
                  <a:schemeClr val="dk1"/>
                </a:solidFill>
                <a:latin typeface="Open Sans"/>
                <a:ea typeface="Open Sans"/>
                <a:cs typeface="Open Sans"/>
                <a:sym typeface="Open Sans"/>
              </a:rPr>
              <a:t>50:95</a:t>
            </a:r>
            <a:r>
              <a:rPr lang="en" sz="1000">
                <a:solidFill>
                  <a:schemeClr val="dk1"/>
                </a:solidFill>
                <a:latin typeface="Open Sans"/>
                <a:ea typeface="Open Sans"/>
                <a:cs typeface="Open Sans"/>
                <a:sym typeface="Open Sans"/>
              </a:rPr>
              <a:t>. </a:t>
            </a:r>
            <a:endParaRPr sz="1000">
              <a:solidFill>
                <a:schemeClr val="dk1"/>
              </a:solidFill>
              <a:latin typeface="Open Sans"/>
              <a:ea typeface="Open Sans"/>
              <a:cs typeface="Open Sans"/>
              <a:sym typeface="Open Sans"/>
            </a:endParaRPr>
          </a:p>
          <a:p>
            <a:pPr indent="-292100" lvl="0" marL="457200" rtl="0" algn="l">
              <a:lnSpc>
                <a:spcPct val="115000"/>
              </a:lnSpc>
              <a:spcBef>
                <a:spcPts val="1000"/>
              </a:spcBef>
              <a:spcAft>
                <a:spcPts val="0"/>
              </a:spcAft>
              <a:buClr>
                <a:schemeClr val="dk1"/>
              </a:buClr>
              <a:buSzPts val="1000"/>
              <a:buFont typeface="Open Sans"/>
              <a:buChar char="●"/>
            </a:pPr>
            <a:r>
              <a:rPr lang="en" sz="1000">
                <a:solidFill>
                  <a:schemeClr val="dk1"/>
                </a:solidFill>
                <a:latin typeface="Open Sans"/>
                <a:ea typeface="Open Sans"/>
                <a:cs typeface="Open Sans"/>
                <a:sym typeface="Open Sans"/>
              </a:rPr>
              <a:t>Commonly used metrics for image enhancement models do not necessarily predict their utility for high vision tasks. </a:t>
            </a:r>
            <a:endParaRPr sz="1000">
              <a:solidFill>
                <a:schemeClr val="dk1"/>
              </a:solidFill>
              <a:latin typeface="Open Sans"/>
              <a:ea typeface="Open Sans"/>
              <a:cs typeface="Open Sans"/>
              <a:sym typeface="Open Sans"/>
            </a:endParaRPr>
          </a:p>
          <a:p>
            <a:pPr indent="-292100" lvl="0" marL="457200" rtl="0" algn="l">
              <a:lnSpc>
                <a:spcPct val="115000"/>
              </a:lnSpc>
              <a:spcBef>
                <a:spcPts val="1000"/>
              </a:spcBef>
              <a:spcAft>
                <a:spcPts val="1000"/>
              </a:spcAft>
              <a:buClr>
                <a:schemeClr val="dk1"/>
              </a:buClr>
              <a:buSzPts val="1000"/>
              <a:buFont typeface="Open Sans"/>
              <a:buChar char="●"/>
            </a:pPr>
            <a:r>
              <a:rPr lang="en" sz="1000">
                <a:solidFill>
                  <a:schemeClr val="dk1"/>
                </a:solidFill>
                <a:latin typeface="Open Sans"/>
                <a:ea typeface="Open Sans"/>
                <a:cs typeface="Open Sans"/>
                <a:sym typeface="Open Sans"/>
              </a:rPr>
              <a:t>In terms of PSNR and SSIM, the Zero-DCE model is below MBLLEN, KinD and EnlightenGAN. However when utilized in a high vision task (object detection), it produces better results than all three of these models. </a:t>
            </a:r>
            <a:endParaRPr sz="200">
              <a:solidFill>
                <a:schemeClr val="dk1"/>
              </a:solidFill>
              <a:latin typeface="Open Sans"/>
              <a:ea typeface="Open Sans"/>
              <a:cs typeface="Open Sans"/>
              <a:sym typeface="Open Sans"/>
            </a:endParaRPr>
          </a:p>
        </p:txBody>
      </p:sp>
      <p:sp>
        <p:nvSpPr>
          <p:cNvPr id="258" name="Google Shape;258;p36"/>
          <p:cNvSpPr/>
          <p:nvPr/>
        </p:nvSpPr>
        <p:spPr>
          <a:xfrm rot="-1127549">
            <a:off x="83100" y="1188048"/>
            <a:ext cx="1388994" cy="35829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E06666"/>
                </a:solidFill>
                <a:latin typeface="Arial"/>
              </a:rPr>
              <a:t>Results</a:t>
            </a:r>
          </a:p>
        </p:txBody>
      </p:sp>
      <p:sp>
        <p:nvSpPr>
          <p:cNvPr id="259" name="Google Shape;259;p36"/>
          <p:cNvSpPr/>
          <p:nvPr/>
        </p:nvSpPr>
        <p:spPr>
          <a:xfrm>
            <a:off x="7859725" y="3323075"/>
            <a:ext cx="310500" cy="260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60" name="Google Shape;260;p36"/>
          <p:cNvSpPr/>
          <p:nvPr/>
        </p:nvSpPr>
        <p:spPr>
          <a:xfrm>
            <a:off x="6730688" y="3770950"/>
            <a:ext cx="310500" cy="260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ph type="title"/>
          </p:nvPr>
        </p:nvSpPr>
        <p:spPr>
          <a:xfrm>
            <a:off x="311700" y="1763725"/>
            <a:ext cx="39270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Confusion Matrix for YOLOv5x trained on EnlightenGAN-JT</a:t>
            </a:r>
            <a:endParaRPr/>
          </a:p>
        </p:txBody>
      </p:sp>
      <p:grpSp>
        <p:nvGrpSpPr>
          <p:cNvPr id="266" name="Google Shape;266;p37"/>
          <p:cNvGrpSpPr/>
          <p:nvPr/>
        </p:nvGrpSpPr>
        <p:grpSpPr>
          <a:xfrm>
            <a:off x="3677875" y="344700"/>
            <a:ext cx="5113748" cy="4469676"/>
            <a:chOff x="3677875" y="344700"/>
            <a:chExt cx="5113748" cy="4469676"/>
          </a:xfrm>
        </p:grpSpPr>
        <p:pic>
          <p:nvPicPr>
            <p:cNvPr id="267" name="Google Shape;267;p37"/>
            <p:cNvPicPr preferRelativeResize="0"/>
            <p:nvPr/>
          </p:nvPicPr>
          <p:blipFill rotWithShape="1">
            <a:blip r:embed="rId3">
              <a:alphaModFix/>
            </a:blip>
            <a:srcRect b="0" l="6795" r="7396" t="0"/>
            <a:stretch/>
          </p:blipFill>
          <p:spPr>
            <a:xfrm>
              <a:off x="3677875" y="344700"/>
              <a:ext cx="5113748" cy="4469676"/>
            </a:xfrm>
            <a:prstGeom prst="rect">
              <a:avLst/>
            </a:prstGeom>
            <a:noFill/>
            <a:ln>
              <a:noFill/>
            </a:ln>
          </p:spPr>
        </p:pic>
        <p:sp>
          <p:nvSpPr>
            <p:cNvPr id="268" name="Google Shape;268;p37"/>
            <p:cNvSpPr/>
            <p:nvPr/>
          </p:nvSpPr>
          <p:spPr>
            <a:xfrm>
              <a:off x="7244675" y="4253425"/>
              <a:ext cx="116700" cy="30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7"/>
            <p:cNvSpPr/>
            <p:nvPr/>
          </p:nvSpPr>
          <p:spPr>
            <a:xfrm>
              <a:off x="6972300" y="4253425"/>
              <a:ext cx="116700" cy="423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7"/>
            <p:cNvSpPr/>
            <p:nvPr/>
          </p:nvSpPr>
          <p:spPr>
            <a:xfrm>
              <a:off x="4417175" y="4253425"/>
              <a:ext cx="116700" cy="33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7"/>
            <p:cNvSpPr/>
            <p:nvPr/>
          </p:nvSpPr>
          <p:spPr>
            <a:xfrm>
              <a:off x="5255350" y="4253425"/>
              <a:ext cx="116700" cy="197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7"/>
            <p:cNvSpPr/>
            <p:nvPr/>
          </p:nvSpPr>
          <p:spPr>
            <a:xfrm>
              <a:off x="5546375" y="4253425"/>
              <a:ext cx="116700" cy="197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Training EGAN-JT with SFP loss</a:t>
            </a:r>
            <a:endParaRPr/>
          </a:p>
        </p:txBody>
      </p:sp>
      <p:sp>
        <p:nvSpPr>
          <p:cNvPr id="278" name="Google Shape;278;p38"/>
          <p:cNvSpPr txBox="1"/>
          <p:nvPr>
            <p:ph idx="1" type="body"/>
          </p:nvPr>
        </p:nvSpPr>
        <p:spPr>
          <a:xfrm>
            <a:off x="311700" y="1225225"/>
            <a:ext cx="3810300" cy="33540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SzPts val="1000"/>
              <a:buChar char="●"/>
            </a:pPr>
            <a:r>
              <a:rPr lang="en" sz="1000"/>
              <a:t>Training the EGAN-JT with self-feature-preserving loss.</a:t>
            </a:r>
            <a:endParaRPr sz="1000"/>
          </a:p>
          <a:p>
            <a:pPr indent="0" lvl="0" marL="457200" rtl="0" algn="l">
              <a:spcBef>
                <a:spcPts val="1200"/>
              </a:spcBef>
              <a:spcAft>
                <a:spcPts val="1200"/>
              </a:spcAft>
              <a:buNone/>
            </a:pPr>
            <a:r>
              <a:t/>
            </a:r>
            <a:endParaRPr sz="1000"/>
          </a:p>
        </p:txBody>
      </p:sp>
      <p:pic>
        <p:nvPicPr>
          <p:cNvPr id="279" name="Google Shape;279;p38"/>
          <p:cNvPicPr preferRelativeResize="0"/>
          <p:nvPr/>
        </p:nvPicPr>
        <p:blipFill>
          <a:blip r:embed="rId3">
            <a:alphaModFix/>
          </a:blip>
          <a:stretch>
            <a:fillRect/>
          </a:stretch>
        </p:blipFill>
        <p:spPr>
          <a:xfrm>
            <a:off x="4888150" y="1479225"/>
            <a:ext cx="3944150" cy="1380900"/>
          </a:xfrm>
          <a:prstGeom prst="rect">
            <a:avLst/>
          </a:prstGeom>
          <a:noFill/>
          <a:ln>
            <a:noFill/>
          </a:ln>
        </p:spPr>
      </p:pic>
      <p:sp>
        <p:nvSpPr>
          <p:cNvPr id="280" name="Google Shape;280;p38"/>
          <p:cNvSpPr/>
          <p:nvPr/>
        </p:nvSpPr>
        <p:spPr>
          <a:xfrm>
            <a:off x="476238" y="3082216"/>
            <a:ext cx="8191528" cy="190176"/>
          </a:xfrm>
          <a:prstGeom prst="rect">
            <a:avLst/>
          </a:prstGeom>
        </p:spPr>
        <p:txBody>
          <a:bodyPr>
            <a:prstTxWarp prst="textPlain"/>
          </a:bodyPr>
          <a:lstStyle/>
          <a:p>
            <a:pPr lvl="0" algn="ctr"/>
            <a:r>
              <a:rPr b="0" i="0">
                <a:ln cap="flat" cmpd="sng" w="9525">
                  <a:solidFill>
                    <a:schemeClr val="accent3"/>
                  </a:solidFill>
                  <a:prstDash val="solid"/>
                  <a:round/>
                  <a:headEnd len="sm" w="sm" type="none"/>
                  <a:tailEnd len="sm" w="sm" type="none"/>
                </a:ln>
                <a:solidFill>
                  <a:schemeClr val="accent3"/>
                </a:solidFill>
                <a:latin typeface="Arial"/>
              </a:rPr>
              <a:t>Training with both SFP loss and YOLO loss results in lower mean average precision scores.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Training EGAN-JT with SFP loss</a:t>
            </a:r>
            <a:endParaRPr/>
          </a:p>
        </p:txBody>
      </p:sp>
      <p:sp>
        <p:nvSpPr>
          <p:cNvPr id="286" name="Google Shape;286;p39"/>
          <p:cNvSpPr txBox="1"/>
          <p:nvPr>
            <p:ph idx="1" type="body"/>
          </p:nvPr>
        </p:nvSpPr>
        <p:spPr>
          <a:xfrm>
            <a:off x="311700" y="1225225"/>
            <a:ext cx="3810300" cy="33540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SzPts val="1000"/>
              <a:buChar char="●"/>
            </a:pPr>
            <a:r>
              <a:rPr lang="en" sz="1000"/>
              <a:t>Training the EGAN-JT with self-feature-preserving loss.</a:t>
            </a:r>
            <a:endParaRPr sz="1000"/>
          </a:p>
          <a:p>
            <a:pPr indent="0" lvl="0" marL="457200" rtl="0" algn="l">
              <a:spcBef>
                <a:spcPts val="1200"/>
              </a:spcBef>
              <a:spcAft>
                <a:spcPts val="1200"/>
              </a:spcAft>
              <a:buNone/>
            </a:pPr>
            <a:r>
              <a:t/>
            </a:r>
            <a:endParaRPr sz="1000"/>
          </a:p>
        </p:txBody>
      </p:sp>
      <p:pic>
        <p:nvPicPr>
          <p:cNvPr id="287" name="Google Shape;287;p39"/>
          <p:cNvPicPr preferRelativeResize="0"/>
          <p:nvPr/>
        </p:nvPicPr>
        <p:blipFill>
          <a:blip r:embed="rId3">
            <a:alphaModFix/>
          </a:blip>
          <a:stretch>
            <a:fillRect/>
          </a:stretch>
        </p:blipFill>
        <p:spPr>
          <a:xfrm>
            <a:off x="4884000" y="1071025"/>
            <a:ext cx="4049025" cy="36914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Evaluation of fine-tuned models on original dataset</a:t>
            </a:r>
            <a:endParaRPr/>
          </a:p>
        </p:txBody>
      </p:sp>
      <p:pic>
        <p:nvPicPr>
          <p:cNvPr id="293" name="Google Shape;293;p40"/>
          <p:cNvPicPr preferRelativeResize="0"/>
          <p:nvPr/>
        </p:nvPicPr>
        <p:blipFill>
          <a:blip r:embed="rId3">
            <a:alphaModFix/>
          </a:blip>
          <a:stretch>
            <a:fillRect/>
          </a:stretch>
        </p:blipFill>
        <p:spPr>
          <a:xfrm>
            <a:off x="447675" y="1175150"/>
            <a:ext cx="4293623" cy="3354000"/>
          </a:xfrm>
          <a:prstGeom prst="rect">
            <a:avLst/>
          </a:prstGeom>
          <a:noFill/>
          <a:ln>
            <a:noFill/>
          </a:ln>
        </p:spPr>
      </p:pic>
      <p:pic>
        <p:nvPicPr>
          <p:cNvPr id="294" name="Google Shape;294;p40"/>
          <p:cNvPicPr preferRelativeResize="0"/>
          <p:nvPr/>
        </p:nvPicPr>
        <p:blipFill>
          <a:blip r:embed="rId4">
            <a:alphaModFix/>
          </a:blip>
          <a:stretch>
            <a:fillRect/>
          </a:stretch>
        </p:blipFill>
        <p:spPr>
          <a:xfrm>
            <a:off x="4969898" y="1147225"/>
            <a:ext cx="3945501" cy="3195856"/>
          </a:xfrm>
          <a:prstGeom prst="rect">
            <a:avLst/>
          </a:prstGeom>
          <a:noFill/>
          <a:ln>
            <a:noFill/>
          </a:ln>
        </p:spPr>
      </p:pic>
      <p:cxnSp>
        <p:nvCxnSpPr>
          <p:cNvPr id="295" name="Google Shape;295;p40"/>
          <p:cNvCxnSpPr/>
          <p:nvPr/>
        </p:nvCxnSpPr>
        <p:spPr>
          <a:xfrm>
            <a:off x="8565200" y="1459150"/>
            <a:ext cx="328200" cy="0"/>
          </a:xfrm>
          <a:prstGeom prst="straightConnector1">
            <a:avLst/>
          </a:prstGeom>
          <a:noFill/>
          <a:ln cap="flat" cmpd="sng" w="9525">
            <a:solidFill>
              <a:srgbClr val="FF0000"/>
            </a:solidFill>
            <a:prstDash val="solid"/>
            <a:round/>
            <a:headEnd len="med" w="med" type="none"/>
            <a:tailEnd len="med" w="med" type="none"/>
          </a:ln>
        </p:spPr>
      </p:cxnSp>
      <p:cxnSp>
        <p:nvCxnSpPr>
          <p:cNvPr id="296" name="Google Shape;296;p40"/>
          <p:cNvCxnSpPr/>
          <p:nvPr/>
        </p:nvCxnSpPr>
        <p:spPr>
          <a:xfrm>
            <a:off x="5026775" y="1656125"/>
            <a:ext cx="868200" cy="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Evaluation of fine-tuned models on original dataset</a:t>
            </a:r>
            <a:endParaRPr/>
          </a:p>
        </p:txBody>
      </p:sp>
      <p:grpSp>
        <p:nvGrpSpPr>
          <p:cNvPr id="302" name="Google Shape;302;p41"/>
          <p:cNvGrpSpPr/>
          <p:nvPr/>
        </p:nvGrpSpPr>
        <p:grpSpPr>
          <a:xfrm>
            <a:off x="475698" y="1212900"/>
            <a:ext cx="3945501" cy="3195856"/>
            <a:chOff x="475698" y="1212900"/>
            <a:chExt cx="3945501" cy="3195856"/>
          </a:xfrm>
        </p:grpSpPr>
        <p:pic>
          <p:nvPicPr>
            <p:cNvPr id="303" name="Google Shape;303;p41"/>
            <p:cNvPicPr preferRelativeResize="0"/>
            <p:nvPr/>
          </p:nvPicPr>
          <p:blipFill>
            <a:blip r:embed="rId3">
              <a:alphaModFix/>
            </a:blip>
            <a:stretch>
              <a:fillRect/>
            </a:stretch>
          </p:blipFill>
          <p:spPr>
            <a:xfrm>
              <a:off x="475698" y="1212900"/>
              <a:ext cx="3945501" cy="3195856"/>
            </a:xfrm>
            <a:prstGeom prst="rect">
              <a:avLst/>
            </a:prstGeom>
            <a:noFill/>
            <a:ln>
              <a:noFill/>
            </a:ln>
          </p:spPr>
        </p:pic>
        <p:cxnSp>
          <p:nvCxnSpPr>
            <p:cNvPr id="304" name="Google Shape;304;p41"/>
            <p:cNvCxnSpPr/>
            <p:nvPr/>
          </p:nvCxnSpPr>
          <p:spPr>
            <a:xfrm>
              <a:off x="4071000" y="1524825"/>
              <a:ext cx="328200" cy="0"/>
            </a:xfrm>
            <a:prstGeom prst="straightConnector1">
              <a:avLst/>
            </a:prstGeom>
            <a:noFill/>
            <a:ln cap="flat" cmpd="sng" w="9525">
              <a:solidFill>
                <a:srgbClr val="FF0000"/>
              </a:solidFill>
              <a:prstDash val="solid"/>
              <a:round/>
              <a:headEnd len="med" w="med" type="none"/>
              <a:tailEnd len="med" w="med" type="none"/>
            </a:ln>
          </p:spPr>
        </p:cxnSp>
        <p:cxnSp>
          <p:nvCxnSpPr>
            <p:cNvPr id="305" name="Google Shape;305;p41"/>
            <p:cNvCxnSpPr/>
            <p:nvPr/>
          </p:nvCxnSpPr>
          <p:spPr>
            <a:xfrm>
              <a:off x="532575" y="1721800"/>
              <a:ext cx="868200" cy="0"/>
            </a:xfrm>
            <a:prstGeom prst="straightConnector1">
              <a:avLst/>
            </a:prstGeom>
            <a:noFill/>
            <a:ln cap="flat" cmpd="sng" w="9525">
              <a:solidFill>
                <a:srgbClr val="FF0000"/>
              </a:solidFill>
              <a:prstDash val="solid"/>
              <a:round/>
              <a:headEnd len="med" w="med" type="none"/>
              <a:tailEnd len="med" w="med" type="none"/>
            </a:ln>
          </p:spPr>
        </p:cxnSp>
      </p:grpSp>
      <p:pic>
        <p:nvPicPr>
          <p:cNvPr id="306" name="Google Shape;306;p41" title="Points scored"/>
          <p:cNvPicPr preferRelativeResize="0"/>
          <p:nvPr/>
        </p:nvPicPr>
        <p:blipFill>
          <a:blip r:embed="rId4">
            <a:alphaModFix/>
          </a:blip>
          <a:stretch>
            <a:fillRect/>
          </a:stretch>
        </p:blipFill>
        <p:spPr>
          <a:xfrm>
            <a:off x="4344999" y="1680625"/>
            <a:ext cx="4418001" cy="2731797"/>
          </a:xfrm>
          <a:prstGeom prst="rect">
            <a:avLst/>
          </a:prstGeom>
          <a:noFill/>
          <a:ln>
            <a:noFill/>
          </a:ln>
        </p:spPr>
      </p:pic>
      <p:sp>
        <p:nvSpPr>
          <p:cNvPr id="307" name="Google Shape;307;p41"/>
          <p:cNvSpPr/>
          <p:nvPr/>
        </p:nvSpPr>
        <p:spPr>
          <a:xfrm>
            <a:off x="7842925" y="4158575"/>
            <a:ext cx="729600" cy="131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1"/>
          <p:cNvSpPr/>
          <p:nvPr/>
        </p:nvSpPr>
        <p:spPr>
          <a:xfrm>
            <a:off x="2225200" y="3808375"/>
            <a:ext cx="233400" cy="350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
        <p:nvSpPr>
          <p:cNvPr id="75" name="Google Shape;75;p15"/>
          <p:cNvSpPr txBox="1"/>
          <p:nvPr>
            <p:ph idx="1" type="body"/>
          </p:nvPr>
        </p:nvSpPr>
        <p:spPr>
          <a:xfrm>
            <a:off x="311700" y="1225225"/>
            <a:ext cx="4386900" cy="3354000"/>
          </a:xfrm>
          <a:prstGeom prst="rect">
            <a:avLst/>
          </a:prstGeom>
        </p:spPr>
        <p:txBody>
          <a:bodyPr anchorCtr="0" anchor="t" bIns="91425" lIns="91425" spcFirstLastPara="1" rIns="91425" wrap="square" tIns="91425">
            <a:normAutofit/>
          </a:bodyPr>
          <a:lstStyle/>
          <a:p>
            <a:pPr indent="-315277" lvl="0" marL="457200" rtl="0" algn="l">
              <a:lnSpc>
                <a:spcPct val="80000"/>
              </a:lnSpc>
              <a:spcBef>
                <a:spcPts val="0"/>
              </a:spcBef>
              <a:spcAft>
                <a:spcPts val="0"/>
              </a:spcAft>
              <a:buSzPts val="1365"/>
              <a:buChar char="●"/>
            </a:pPr>
            <a:r>
              <a:rPr lang="en" sz="1365"/>
              <a:t>L</a:t>
            </a:r>
            <a:r>
              <a:rPr lang="en" sz="1365"/>
              <a:t>imitations in perception experienced under low-light driving conditions. (Loh et al.)</a:t>
            </a:r>
            <a:endParaRPr sz="1365"/>
          </a:p>
          <a:p>
            <a:pPr indent="-315277" lvl="0" marL="457200" rtl="0" algn="l">
              <a:lnSpc>
                <a:spcPct val="80000"/>
              </a:lnSpc>
              <a:spcBef>
                <a:spcPts val="3000"/>
              </a:spcBef>
              <a:spcAft>
                <a:spcPts val="0"/>
              </a:spcAft>
              <a:buSzPts val="1365"/>
              <a:buChar char="●"/>
            </a:pPr>
            <a:r>
              <a:rPr lang="en" sz="1365"/>
              <a:t>lack of domain-specific, paired dataset for low-light driving to enable supervised training of image enhancement models.  </a:t>
            </a:r>
            <a:endParaRPr sz="1365"/>
          </a:p>
          <a:p>
            <a:pPr indent="-315277" lvl="0" marL="457200" rtl="0" algn="l">
              <a:lnSpc>
                <a:spcPct val="80000"/>
              </a:lnSpc>
              <a:spcBef>
                <a:spcPts val="3000"/>
              </a:spcBef>
              <a:spcAft>
                <a:spcPts val="0"/>
              </a:spcAft>
              <a:buSzPts val="1365"/>
              <a:buChar char="●"/>
            </a:pPr>
            <a:r>
              <a:rPr lang="en" sz="1365"/>
              <a:t>little research into end-to-end training for image enhancement + object detection in low-light images.</a:t>
            </a:r>
            <a:endParaRPr sz="1365"/>
          </a:p>
          <a:p>
            <a:pPr indent="-315277" lvl="0" marL="457200" rtl="0" algn="l">
              <a:lnSpc>
                <a:spcPct val="80000"/>
              </a:lnSpc>
              <a:spcBef>
                <a:spcPts val="3000"/>
              </a:spcBef>
              <a:spcAft>
                <a:spcPts val="3000"/>
              </a:spcAft>
              <a:buSzPts val="1365"/>
              <a:buChar char="●"/>
            </a:pPr>
            <a:r>
              <a:rPr lang="en" sz="1365"/>
              <a:t>the evaluation metrics being used right now are unrelated to gauging the suitability of the image enhancement models for facilitating high-vision tasks.</a:t>
            </a:r>
            <a:endParaRPr sz="1365"/>
          </a:p>
        </p:txBody>
      </p:sp>
      <p:sp>
        <p:nvSpPr>
          <p:cNvPr id="76" name="Google Shape;76;p15"/>
          <p:cNvSpPr/>
          <p:nvPr/>
        </p:nvSpPr>
        <p:spPr>
          <a:xfrm>
            <a:off x="877550" y="3489577"/>
            <a:ext cx="4973681" cy="223326"/>
          </a:xfrm>
          <a:prstGeom prst="rect">
            <a:avLst/>
          </a:prstGeom>
        </p:spPr>
        <p:txBody>
          <a:bodyPr>
            <a:prstTxWarp prst="textPlain"/>
          </a:bodyPr>
          <a:lstStyle/>
          <a:p>
            <a:pPr lvl="0" algn="ctr"/>
            <a:r>
              <a:rPr b="0" i="0">
                <a:ln cap="flat" cmpd="sng" w="9525">
                  <a:solidFill>
                    <a:srgbClr val="B6D7A8"/>
                  </a:solidFill>
                  <a:prstDash val="solid"/>
                  <a:round/>
                  <a:headEnd len="sm" w="sm" type="none"/>
                  <a:tailEnd len="sm" w="sm" type="none"/>
                </a:ln>
                <a:solidFill>
                  <a:schemeClr val="lt2"/>
                </a:solidFill>
                <a:latin typeface="Arial"/>
              </a:rPr>
              <a:t>Limited research into joint-training for low-light object detection</a:t>
            </a:r>
          </a:p>
        </p:txBody>
      </p:sp>
      <p:sp>
        <p:nvSpPr>
          <p:cNvPr id="77" name="Google Shape;77;p15"/>
          <p:cNvSpPr/>
          <p:nvPr/>
        </p:nvSpPr>
        <p:spPr>
          <a:xfrm>
            <a:off x="877500" y="2571750"/>
            <a:ext cx="7198910" cy="267224"/>
          </a:xfrm>
          <a:prstGeom prst="rect">
            <a:avLst/>
          </a:prstGeom>
        </p:spPr>
        <p:txBody>
          <a:bodyPr>
            <a:prstTxWarp prst="textPlain"/>
          </a:bodyPr>
          <a:lstStyle/>
          <a:p>
            <a:pPr lvl="0" algn="ctr"/>
            <a:r>
              <a:rPr b="0" i="0">
                <a:ln cap="flat" cmpd="sng" w="9525">
                  <a:solidFill>
                    <a:srgbClr val="8E7CC3"/>
                  </a:solidFill>
                  <a:prstDash val="solid"/>
                  <a:round/>
                  <a:headEnd len="sm" w="sm" type="none"/>
                  <a:tailEnd len="sm" w="sm" type="none"/>
                </a:ln>
                <a:solidFill>
                  <a:srgbClr val="8E7CC3"/>
                </a:solidFill>
                <a:latin typeface="Arial"/>
              </a:rPr>
              <a:t>Non-availability of paired low-light driving datasets makes exploration of self-supervised training approaches more relevant</a:t>
            </a:r>
          </a:p>
        </p:txBody>
      </p:sp>
      <p:sp>
        <p:nvSpPr>
          <p:cNvPr id="78" name="Google Shape;78;p15"/>
          <p:cNvSpPr/>
          <p:nvPr/>
        </p:nvSpPr>
        <p:spPr>
          <a:xfrm>
            <a:off x="877550" y="4563074"/>
            <a:ext cx="5119506" cy="267224"/>
          </a:xfrm>
          <a:prstGeom prst="rect">
            <a:avLst/>
          </a:prstGeom>
        </p:spPr>
        <p:txBody>
          <a:bodyPr>
            <a:prstTxWarp prst="textPlain"/>
          </a:bodyPr>
          <a:lstStyle/>
          <a:p>
            <a:pPr lvl="0" algn="ctr"/>
            <a:r>
              <a:rPr b="0" i="0">
                <a:ln cap="flat" cmpd="sng" w="9525">
                  <a:solidFill>
                    <a:srgbClr val="E69138"/>
                  </a:solidFill>
                  <a:prstDash val="solid"/>
                  <a:round/>
                  <a:headEnd len="sm" w="sm" type="none"/>
                  <a:tailEnd len="sm" w="sm" type="none"/>
                </a:ln>
                <a:solidFill>
                  <a:schemeClr val="lt2"/>
                </a:solidFill>
                <a:latin typeface="Arial"/>
              </a:rPr>
              <a:t>Need for evaluation of low-light image enhancement models for downstream vision tasks</a:t>
            </a:r>
          </a:p>
        </p:txBody>
      </p:sp>
      <p:sp>
        <p:nvSpPr>
          <p:cNvPr id="79" name="Google Shape;79;p15"/>
          <p:cNvSpPr/>
          <p:nvPr/>
        </p:nvSpPr>
        <p:spPr>
          <a:xfrm>
            <a:off x="877550" y="1697825"/>
            <a:ext cx="7751768" cy="223326"/>
          </a:xfrm>
          <a:prstGeom prst="rect">
            <a:avLst/>
          </a:prstGeom>
        </p:spPr>
        <p:txBody>
          <a:bodyPr>
            <a:prstTxWarp prst="textPlain"/>
          </a:bodyPr>
          <a:lstStyle/>
          <a:p>
            <a:pPr lvl="0" algn="ctr"/>
            <a:r>
              <a:rPr b="0" i="0">
                <a:ln cap="flat" cmpd="sng" w="9525">
                  <a:solidFill>
                    <a:srgbClr val="A64D79"/>
                  </a:solidFill>
                  <a:prstDash val="solid"/>
                  <a:round/>
                  <a:headEnd len="sm" w="sm" type="none"/>
                  <a:tailEnd len="sm" w="sm" type="none"/>
                </a:ln>
                <a:solidFill>
                  <a:srgbClr val="C27BA0"/>
                </a:solidFill>
                <a:latin typeface="Arial"/>
              </a:rPr>
              <a:t>Images under low-light conditions present different features to a deep learning model as presented by Loh et al.</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EnlightenGAN-JT - Robustness of learned features</a:t>
            </a:r>
            <a:endParaRPr/>
          </a:p>
        </p:txBody>
      </p:sp>
      <p:pic>
        <p:nvPicPr>
          <p:cNvPr id="314" name="Google Shape;314;p42"/>
          <p:cNvPicPr preferRelativeResize="0"/>
          <p:nvPr/>
        </p:nvPicPr>
        <p:blipFill>
          <a:blip r:embed="rId3">
            <a:alphaModFix/>
          </a:blip>
          <a:stretch>
            <a:fillRect/>
          </a:stretch>
        </p:blipFill>
        <p:spPr>
          <a:xfrm>
            <a:off x="4095450" y="1455975"/>
            <a:ext cx="4813050" cy="2883100"/>
          </a:xfrm>
          <a:prstGeom prst="rect">
            <a:avLst/>
          </a:prstGeom>
          <a:noFill/>
          <a:ln>
            <a:noFill/>
          </a:ln>
        </p:spPr>
      </p:pic>
      <p:sp>
        <p:nvSpPr>
          <p:cNvPr id="315" name="Google Shape;315;p42"/>
          <p:cNvSpPr txBox="1"/>
          <p:nvPr/>
        </p:nvSpPr>
        <p:spPr>
          <a:xfrm>
            <a:off x="245625" y="3486150"/>
            <a:ext cx="3323100" cy="74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pen Sans"/>
                <a:ea typeface="Open Sans"/>
                <a:cs typeface="Open Sans"/>
                <a:sym typeface="Open Sans"/>
              </a:rPr>
              <a:t>Ɣ &gt; 1.0 : Brighter images</a:t>
            </a:r>
            <a:endParaRPr>
              <a:solidFill>
                <a:schemeClr val="dk1"/>
              </a:solidFill>
              <a:latin typeface="Open Sans"/>
              <a:ea typeface="Open Sans"/>
              <a:cs typeface="Open Sans"/>
              <a:sym typeface="Open Sans"/>
            </a:endParaRPr>
          </a:p>
          <a:p>
            <a:pPr indent="0" lvl="0" marL="0" rtl="0" algn="l">
              <a:spcBef>
                <a:spcPts val="1000"/>
              </a:spcBef>
              <a:spcAft>
                <a:spcPts val="1000"/>
              </a:spcAft>
              <a:buNone/>
            </a:pPr>
            <a:r>
              <a:rPr lang="en">
                <a:latin typeface="Open Sans"/>
                <a:ea typeface="Open Sans"/>
                <a:cs typeface="Open Sans"/>
                <a:sym typeface="Open Sans"/>
              </a:rPr>
              <a:t>0 &lt; </a:t>
            </a:r>
            <a:r>
              <a:rPr lang="en">
                <a:solidFill>
                  <a:schemeClr val="dk1"/>
                </a:solidFill>
                <a:latin typeface="Open Sans"/>
                <a:ea typeface="Open Sans"/>
                <a:cs typeface="Open Sans"/>
                <a:sym typeface="Open Sans"/>
              </a:rPr>
              <a:t>Ɣ &lt; 1.0 : Darker images</a:t>
            </a:r>
            <a:r>
              <a:rPr lang="en">
                <a:latin typeface="Open Sans"/>
                <a:ea typeface="Open Sans"/>
                <a:cs typeface="Open Sans"/>
                <a:sym typeface="Open Sans"/>
              </a:rPr>
              <a:t> </a:t>
            </a:r>
            <a:endParaRPr>
              <a:latin typeface="Open Sans"/>
              <a:ea typeface="Open Sans"/>
              <a:cs typeface="Open Sans"/>
              <a:sym typeface="Open Sans"/>
            </a:endParaRPr>
          </a:p>
        </p:txBody>
      </p:sp>
      <p:pic>
        <p:nvPicPr>
          <p:cNvPr id="316" name="Google Shape;316;p42"/>
          <p:cNvPicPr preferRelativeResize="0"/>
          <p:nvPr/>
        </p:nvPicPr>
        <p:blipFill>
          <a:blip r:embed="rId4">
            <a:alphaModFix/>
          </a:blip>
          <a:stretch>
            <a:fillRect/>
          </a:stretch>
        </p:blipFill>
        <p:spPr>
          <a:xfrm>
            <a:off x="708650" y="2459563"/>
            <a:ext cx="2228850" cy="628650"/>
          </a:xfrm>
          <a:prstGeom prst="rect">
            <a:avLst/>
          </a:prstGeom>
          <a:noFill/>
          <a:ln>
            <a:noFill/>
          </a:ln>
        </p:spPr>
      </p:pic>
      <p:sp>
        <p:nvSpPr>
          <p:cNvPr id="317" name="Google Shape;317;p42"/>
          <p:cNvSpPr txBox="1"/>
          <p:nvPr/>
        </p:nvSpPr>
        <p:spPr>
          <a:xfrm>
            <a:off x="311700" y="1529675"/>
            <a:ext cx="420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Introducing variation in illumination map of images using gamma correction</a:t>
            </a:r>
            <a:endParaRPr>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EnlightenGAN-JT - Robustness of learned features</a:t>
            </a:r>
            <a:endParaRPr/>
          </a:p>
        </p:txBody>
      </p:sp>
      <p:pic>
        <p:nvPicPr>
          <p:cNvPr id="323" name="Google Shape;323;p43"/>
          <p:cNvPicPr preferRelativeResize="0"/>
          <p:nvPr/>
        </p:nvPicPr>
        <p:blipFill>
          <a:blip r:embed="rId3">
            <a:alphaModFix/>
          </a:blip>
          <a:stretch>
            <a:fillRect/>
          </a:stretch>
        </p:blipFill>
        <p:spPr>
          <a:xfrm>
            <a:off x="4095450" y="1455975"/>
            <a:ext cx="4813050" cy="2883100"/>
          </a:xfrm>
          <a:prstGeom prst="rect">
            <a:avLst/>
          </a:prstGeom>
          <a:noFill/>
          <a:ln>
            <a:noFill/>
          </a:ln>
        </p:spPr>
      </p:pic>
      <p:sp>
        <p:nvSpPr>
          <p:cNvPr id="324" name="Google Shape;324;p43"/>
          <p:cNvSpPr txBox="1"/>
          <p:nvPr/>
        </p:nvSpPr>
        <p:spPr>
          <a:xfrm>
            <a:off x="311700" y="1529675"/>
            <a:ext cx="37155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200">
                <a:solidFill>
                  <a:schemeClr val="dk1"/>
                </a:solidFill>
                <a:latin typeface="Open Sans"/>
                <a:ea typeface="Open Sans"/>
                <a:cs typeface="Open Sans"/>
                <a:sym typeface="Open Sans"/>
              </a:rPr>
              <a:t>EnlightenGAN-JT model is able to produce better detection results over a range of lighting conditions (gamma values).</a:t>
            </a:r>
            <a:r>
              <a:rPr lang="en" sz="1000">
                <a:solidFill>
                  <a:schemeClr val="dk1"/>
                </a:solidFill>
                <a:latin typeface="Open Sans"/>
                <a:ea typeface="Open Sans"/>
                <a:cs typeface="Open Sans"/>
                <a:sym typeface="Open Sans"/>
              </a:rPr>
              <a:t> </a:t>
            </a:r>
            <a:endParaRPr sz="600">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4"/>
          <p:cNvSpPr txBox="1"/>
          <p:nvPr>
            <p:ph type="title"/>
          </p:nvPr>
        </p:nvSpPr>
        <p:spPr>
          <a:xfrm>
            <a:off x="311700" y="620725"/>
            <a:ext cx="35550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YOLOv5s feature representation</a:t>
            </a:r>
            <a:endParaRPr/>
          </a:p>
        </p:txBody>
      </p:sp>
      <p:sp>
        <p:nvSpPr>
          <p:cNvPr id="330" name="Google Shape;330;p44"/>
          <p:cNvSpPr txBox="1"/>
          <p:nvPr>
            <p:ph idx="1" type="body"/>
          </p:nvPr>
        </p:nvSpPr>
        <p:spPr>
          <a:xfrm>
            <a:off x="311700" y="1453825"/>
            <a:ext cx="30954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Features extracted from the YOLOv5s backbone</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PCA for dimensionality reduction</a:t>
            </a:r>
            <a:endParaRPr/>
          </a:p>
          <a:p>
            <a:pPr indent="0" lvl="0" marL="457200" rtl="0" algn="l">
              <a:spcBef>
                <a:spcPts val="1200"/>
              </a:spcBef>
              <a:spcAft>
                <a:spcPts val="1200"/>
              </a:spcAft>
              <a:buNone/>
            </a:pPr>
            <a:r>
              <a:t/>
            </a:r>
            <a:endParaRPr/>
          </a:p>
        </p:txBody>
      </p:sp>
      <p:pic>
        <p:nvPicPr>
          <p:cNvPr id="331" name="Google Shape;331;p44"/>
          <p:cNvPicPr preferRelativeResize="0"/>
          <p:nvPr/>
        </p:nvPicPr>
        <p:blipFill>
          <a:blip r:embed="rId3">
            <a:alphaModFix/>
          </a:blip>
          <a:stretch>
            <a:fillRect/>
          </a:stretch>
        </p:blipFill>
        <p:spPr>
          <a:xfrm>
            <a:off x="3688825" y="393975"/>
            <a:ext cx="2572175" cy="4355550"/>
          </a:xfrm>
          <a:prstGeom prst="rect">
            <a:avLst/>
          </a:prstGeom>
          <a:noFill/>
          <a:ln>
            <a:noFill/>
          </a:ln>
        </p:spPr>
      </p:pic>
      <p:sp>
        <p:nvSpPr>
          <p:cNvPr id="332" name="Google Shape;332;p44"/>
          <p:cNvSpPr txBox="1"/>
          <p:nvPr/>
        </p:nvSpPr>
        <p:spPr>
          <a:xfrm>
            <a:off x="6507800" y="554475"/>
            <a:ext cx="2407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‘dot’ - </a:t>
            </a:r>
            <a:r>
              <a:rPr lang="en" sz="1200">
                <a:latin typeface="Open Sans"/>
                <a:ea typeface="Open Sans"/>
                <a:cs typeface="Open Sans"/>
                <a:sym typeface="Open Sans"/>
              </a:rPr>
              <a:t>original image</a:t>
            </a:r>
            <a:endParaRPr sz="12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‘cross’ - </a:t>
            </a:r>
            <a:r>
              <a:rPr lang="en" sz="1200">
                <a:latin typeface="Open Sans"/>
                <a:ea typeface="Open Sans"/>
                <a:cs typeface="Open Sans"/>
                <a:sym typeface="Open Sans"/>
              </a:rPr>
              <a:t>darkened image</a:t>
            </a:r>
            <a:endParaRPr sz="12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‘triangle’ - </a:t>
            </a:r>
            <a:r>
              <a:rPr lang="en" sz="1200">
                <a:latin typeface="Open Sans"/>
                <a:ea typeface="Open Sans"/>
                <a:cs typeface="Open Sans"/>
                <a:sym typeface="Open Sans"/>
              </a:rPr>
              <a:t>brightened image</a:t>
            </a:r>
            <a:r>
              <a:rPr lang="en" sz="1200">
                <a:latin typeface="Open Sans"/>
                <a:ea typeface="Open Sans"/>
                <a:cs typeface="Open Sans"/>
                <a:sym typeface="Open Sans"/>
              </a:rPr>
              <a:t> </a:t>
            </a:r>
            <a:endParaRPr sz="1200">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type="title"/>
          </p:nvPr>
        </p:nvSpPr>
        <p:spPr>
          <a:xfrm>
            <a:off x="311700" y="7731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Cosine similarity of image features across varying illumination levels</a:t>
            </a:r>
            <a:endParaRPr/>
          </a:p>
        </p:txBody>
      </p:sp>
      <p:pic>
        <p:nvPicPr>
          <p:cNvPr id="338" name="Google Shape;338;p45"/>
          <p:cNvPicPr preferRelativeResize="0"/>
          <p:nvPr/>
        </p:nvPicPr>
        <p:blipFill>
          <a:blip r:embed="rId3">
            <a:alphaModFix/>
          </a:blip>
          <a:stretch>
            <a:fillRect/>
          </a:stretch>
        </p:blipFill>
        <p:spPr>
          <a:xfrm>
            <a:off x="3825300" y="1299625"/>
            <a:ext cx="4556700" cy="221453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46"/>
          <p:cNvPicPr preferRelativeResize="0"/>
          <p:nvPr/>
        </p:nvPicPr>
        <p:blipFill>
          <a:blip r:embed="rId3">
            <a:alphaModFix/>
          </a:blip>
          <a:stretch>
            <a:fillRect/>
          </a:stretch>
        </p:blipFill>
        <p:spPr>
          <a:xfrm>
            <a:off x="3327751" y="315925"/>
            <a:ext cx="3370950" cy="4637874"/>
          </a:xfrm>
          <a:prstGeom prst="rect">
            <a:avLst/>
          </a:prstGeom>
          <a:noFill/>
          <a:ln>
            <a:noFill/>
          </a:ln>
        </p:spPr>
      </p:pic>
      <p:pic>
        <p:nvPicPr>
          <p:cNvPr id="344" name="Google Shape;344;p46"/>
          <p:cNvPicPr preferRelativeResize="0"/>
          <p:nvPr/>
        </p:nvPicPr>
        <p:blipFill>
          <a:blip r:embed="rId4">
            <a:alphaModFix/>
          </a:blip>
          <a:stretch>
            <a:fillRect/>
          </a:stretch>
        </p:blipFill>
        <p:spPr>
          <a:xfrm>
            <a:off x="480050" y="706963"/>
            <a:ext cx="2228850" cy="628650"/>
          </a:xfrm>
          <a:prstGeom prst="rect">
            <a:avLst/>
          </a:prstGeom>
          <a:noFill/>
          <a:ln>
            <a:noFill/>
          </a:ln>
        </p:spPr>
      </p:pic>
      <p:sp>
        <p:nvSpPr>
          <p:cNvPr id="345" name="Google Shape;345;p46"/>
          <p:cNvSpPr/>
          <p:nvPr/>
        </p:nvSpPr>
        <p:spPr>
          <a:xfrm>
            <a:off x="323850" y="447450"/>
            <a:ext cx="2261653" cy="22069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6D9EEB"/>
                </a:solidFill>
                <a:latin typeface="Arial"/>
              </a:rPr>
              <a:t>Gamma Correction</a:t>
            </a:r>
          </a:p>
        </p:txBody>
      </p:sp>
      <p:cxnSp>
        <p:nvCxnSpPr>
          <p:cNvPr id="346" name="Google Shape;346;p46"/>
          <p:cNvCxnSpPr/>
          <p:nvPr/>
        </p:nvCxnSpPr>
        <p:spPr>
          <a:xfrm flipH="1" rot="10800000">
            <a:off x="2087750" y="2554275"/>
            <a:ext cx="1229400" cy="443700"/>
          </a:xfrm>
          <a:prstGeom prst="straightConnector1">
            <a:avLst/>
          </a:prstGeom>
          <a:noFill/>
          <a:ln cap="flat" cmpd="sng" w="9525">
            <a:solidFill>
              <a:srgbClr val="FF0000"/>
            </a:solidFill>
            <a:prstDash val="solid"/>
            <a:round/>
            <a:headEnd len="med" w="med" type="none"/>
            <a:tailEnd len="med" w="med" type="triangle"/>
          </a:ln>
        </p:spPr>
      </p:cxnSp>
      <p:sp>
        <p:nvSpPr>
          <p:cNvPr id="347" name="Google Shape;347;p46"/>
          <p:cNvSpPr txBox="1"/>
          <p:nvPr/>
        </p:nvSpPr>
        <p:spPr>
          <a:xfrm>
            <a:off x="1235525" y="2687325"/>
            <a:ext cx="1170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Low detection performance</a:t>
            </a:r>
            <a:endParaRPr sz="1200">
              <a:latin typeface="Open Sans"/>
              <a:ea typeface="Open Sans"/>
              <a:cs typeface="Open Sans"/>
              <a:sym typeface="Open Sans"/>
            </a:endParaRPr>
          </a:p>
        </p:txBody>
      </p:sp>
      <p:cxnSp>
        <p:nvCxnSpPr>
          <p:cNvPr id="348" name="Google Shape;348;p46"/>
          <p:cNvCxnSpPr/>
          <p:nvPr/>
        </p:nvCxnSpPr>
        <p:spPr>
          <a:xfrm rot="10800000">
            <a:off x="6747250" y="953375"/>
            <a:ext cx="729600" cy="390300"/>
          </a:xfrm>
          <a:prstGeom prst="straightConnector1">
            <a:avLst/>
          </a:prstGeom>
          <a:noFill/>
          <a:ln cap="flat" cmpd="sng" w="9525">
            <a:solidFill>
              <a:srgbClr val="FF0000"/>
            </a:solidFill>
            <a:prstDash val="solid"/>
            <a:round/>
            <a:headEnd len="med" w="med" type="none"/>
            <a:tailEnd len="med" w="med" type="triangle"/>
          </a:ln>
        </p:spPr>
      </p:cxnSp>
      <p:sp>
        <p:nvSpPr>
          <p:cNvPr id="349" name="Google Shape;349;p46"/>
          <p:cNvSpPr txBox="1"/>
          <p:nvPr/>
        </p:nvSpPr>
        <p:spPr>
          <a:xfrm>
            <a:off x="7483925" y="1010925"/>
            <a:ext cx="1170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Low detection performance</a:t>
            </a:r>
            <a:endParaRPr sz="1200">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7"/>
          <p:cNvSpPr txBox="1"/>
          <p:nvPr>
            <p:ph type="title"/>
          </p:nvPr>
        </p:nvSpPr>
        <p:spPr>
          <a:xfrm>
            <a:off x="311700" y="1611325"/>
            <a:ext cx="18771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Nighttime driving video</a:t>
            </a:r>
            <a:endParaRPr/>
          </a:p>
        </p:txBody>
      </p:sp>
      <p:pic>
        <p:nvPicPr>
          <p:cNvPr id="355" name="Google Shape;355;p47" title="busan_night.mp4">
            <a:hlinkClick r:id="rId3"/>
          </p:cNvPr>
          <p:cNvPicPr preferRelativeResize="0"/>
          <p:nvPr/>
        </p:nvPicPr>
        <p:blipFill>
          <a:blip r:embed="rId4">
            <a:alphaModFix/>
          </a:blip>
          <a:stretch>
            <a:fillRect/>
          </a:stretch>
        </p:blipFill>
        <p:spPr>
          <a:xfrm>
            <a:off x="2359575" y="166150"/>
            <a:ext cx="6472726" cy="4854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8"/>
          <p:cNvSpPr txBox="1"/>
          <p:nvPr>
            <p:ph type="title"/>
          </p:nvPr>
        </p:nvSpPr>
        <p:spPr>
          <a:xfrm>
            <a:off x="311700" y="1611325"/>
            <a:ext cx="18771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Daytime driving video</a:t>
            </a:r>
            <a:endParaRPr/>
          </a:p>
        </p:txBody>
      </p:sp>
      <p:pic>
        <p:nvPicPr>
          <p:cNvPr id="361" name="Google Shape;361;p48" title="singapore_day.mp4">
            <a:hlinkClick r:id="rId3"/>
          </p:cNvPr>
          <p:cNvPicPr preferRelativeResize="0"/>
          <p:nvPr/>
        </p:nvPicPr>
        <p:blipFill>
          <a:blip r:embed="rId4">
            <a:alphaModFix/>
          </a:blip>
          <a:stretch>
            <a:fillRect/>
          </a:stretch>
        </p:blipFill>
        <p:spPr>
          <a:xfrm>
            <a:off x="2265000" y="152400"/>
            <a:ext cx="6500700" cy="4875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Inference time</a:t>
            </a:r>
            <a:endParaRPr/>
          </a:p>
        </p:txBody>
      </p:sp>
      <p:graphicFrame>
        <p:nvGraphicFramePr>
          <p:cNvPr id="367" name="Google Shape;367;p49"/>
          <p:cNvGraphicFramePr/>
          <p:nvPr/>
        </p:nvGraphicFramePr>
        <p:xfrm>
          <a:off x="952500" y="1619250"/>
          <a:ext cx="3000000" cy="3000000"/>
        </p:xfrm>
        <a:graphic>
          <a:graphicData uri="http://schemas.openxmlformats.org/drawingml/2006/table">
            <a:tbl>
              <a:tblPr>
                <a:noFill/>
                <a:tableStyleId>{CF111DB1-CB3B-47A0-A1EC-09DFD9D45B50}</a:tableStyleId>
              </a:tblPr>
              <a:tblGrid>
                <a:gridCol w="1255700"/>
                <a:gridCol w="2525125"/>
              </a:tblGrid>
              <a:tr h="381000">
                <a:tc>
                  <a:txBody>
                    <a:bodyPr/>
                    <a:lstStyle/>
                    <a:p>
                      <a:pPr indent="0" lvl="0" marL="0" rtl="0" algn="l">
                        <a:spcBef>
                          <a:spcPts val="0"/>
                        </a:spcBef>
                        <a:spcAft>
                          <a:spcPts val="0"/>
                        </a:spcAft>
                        <a:buNone/>
                      </a:pPr>
                      <a:r>
                        <a:rPr b="1" lang="en"/>
                        <a:t>Model</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Frames/sec</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Low-light</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92.2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Zero-DCE</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40.5</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IAT</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23.6</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MBLLEN</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5.6</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SCI</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71.3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EGAN-JT</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25.7</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368" name="Google Shape;368;p49"/>
          <p:cNvSpPr txBox="1"/>
          <p:nvPr/>
        </p:nvSpPr>
        <p:spPr>
          <a:xfrm>
            <a:off x="5654200" y="1612350"/>
            <a:ext cx="30570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C78D8"/>
                </a:solidFill>
                <a:latin typeface="Open Sans"/>
                <a:ea typeface="Open Sans"/>
                <a:cs typeface="Open Sans"/>
                <a:sym typeface="Open Sans"/>
              </a:rPr>
              <a:t>The processing pipeline is able to support real-time inference.</a:t>
            </a:r>
            <a:endParaRPr b="1">
              <a:solidFill>
                <a:srgbClr val="3C78D8"/>
              </a:solidFill>
              <a:latin typeface="Open Sans"/>
              <a:ea typeface="Open Sans"/>
              <a:cs typeface="Open Sans"/>
              <a:sym typeface="Open Sans"/>
            </a:endParaRPr>
          </a:p>
          <a:p>
            <a:pPr indent="0" lvl="0" marL="0" rtl="0" algn="l">
              <a:spcBef>
                <a:spcPts val="0"/>
              </a:spcBef>
              <a:spcAft>
                <a:spcPts val="0"/>
              </a:spcAft>
              <a:buNone/>
            </a:pPr>
            <a:r>
              <a:t/>
            </a:r>
            <a:endParaRPr b="1">
              <a:solidFill>
                <a:srgbClr val="45818E"/>
              </a:solidFill>
              <a:latin typeface="Open Sans"/>
              <a:ea typeface="Open Sans"/>
              <a:cs typeface="Open Sans"/>
              <a:sym typeface="Open Sans"/>
            </a:endParaRPr>
          </a:p>
          <a:p>
            <a:pPr indent="0" lvl="0" marL="0" rtl="0" algn="l">
              <a:spcBef>
                <a:spcPts val="0"/>
              </a:spcBef>
              <a:spcAft>
                <a:spcPts val="0"/>
              </a:spcAft>
              <a:buNone/>
            </a:pPr>
            <a:r>
              <a:t/>
            </a:r>
            <a:endParaRPr b="1">
              <a:solidFill>
                <a:srgbClr val="45818E"/>
              </a:solidFill>
              <a:latin typeface="Open Sans"/>
              <a:ea typeface="Open Sans"/>
              <a:cs typeface="Open Sans"/>
              <a:sym typeface="Open Sans"/>
            </a:endParaRPr>
          </a:p>
          <a:p>
            <a:pPr indent="0" lvl="0" marL="0" rtl="0" algn="l">
              <a:spcBef>
                <a:spcPts val="0"/>
              </a:spcBef>
              <a:spcAft>
                <a:spcPts val="0"/>
              </a:spcAft>
              <a:buNone/>
            </a:pPr>
            <a:r>
              <a:rPr b="1" lang="en">
                <a:solidFill>
                  <a:srgbClr val="45818E"/>
                </a:solidFill>
                <a:latin typeface="Open Sans"/>
                <a:ea typeface="Open Sans"/>
                <a:cs typeface="Open Sans"/>
                <a:sym typeface="Open Sans"/>
              </a:rPr>
              <a:t>SCI has the fastest run-time among the image enhancement models.</a:t>
            </a:r>
            <a:endParaRPr b="1">
              <a:solidFill>
                <a:srgbClr val="45818E"/>
              </a:solidFill>
              <a:latin typeface="Open Sans"/>
              <a:ea typeface="Open Sans"/>
              <a:cs typeface="Open Sans"/>
              <a:sym typeface="Open Sans"/>
            </a:endParaRPr>
          </a:p>
          <a:p>
            <a:pPr indent="0" lvl="0" marL="0" rtl="0" algn="l">
              <a:spcBef>
                <a:spcPts val="0"/>
              </a:spcBef>
              <a:spcAft>
                <a:spcPts val="0"/>
              </a:spcAft>
              <a:buNone/>
            </a:pPr>
            <a:r>
              <a:t/>
            </a:r>
            <a:endParaRPr b="1">
              <a:solidFill>
                <a:srgbClr val="45818E"/>
              </a:solidFill>
              <a:latin typeface="Open Sans"/>
              <a:ea typeface="Open Sans"/>
              <a:cs typeface="Open Sans"/>
              <a:sym typeface="Open Sans"/>
            </a:endParaRPr>
          </a:p>
          <a:p>
            <a:pPr indent="0" lvl="0" marL="0" rtl="0" algn="l">
              <a:spcBef>
                <a:spcPts val="0"/>
              </a:spcBef>
              <a:spcAft>
                <a:spcPts val="0"/>
              </a:spcAft>
              <a:buNone/>
            </a:pPr>
            <a:r>
              <a:t/>
            </a:r>
            <a:endParaRPr b="1">
              <a:solidFill>
                <a:srgbClr val="45818E"/>
              </a:solidFill>
              <a:latin typeface="Open Sans"/>
              <a:ea typeface="Open Sans"/>
              <a:cs typeface="Open Sans"/>
              <a:sym typeface="Open Sans"/>
            </a:endParaRPr>
          </a:p>
          <a:p>
            <a:pPr indent="0" lvl="0" marL="0" rtl="0" algn="l">
              <a:spcBef>
                <a:spcPts val="0"/>
              </a:spcBef>
              <a:spcAft>
                <a:spcPts val="0"/>
              </a:spcAft>
              <a:buNone/>
            </a:pPr>
            <a:r>
              <a:rPr b="1" lang="en">
                <a:solidFill>
                  <a:srgbClr val="E06666"/>
                </a:solidFill>
                <a:latin typeface="Open Sans"/>
                <a:ea typeface="Open Sans"/>
                <a:cs typeface="Open Sans"/>
                <a:sym typeface="Open Sans"/>
              </a:rPr>
              <a:t>MBLLEN has the slowest run-time.</a:t>
            </a:r>
            <a:endParaRPr b="1">
              <a:solidFill>
                <a:srgbClr val="E06666"/>
              </a:solidFill>
              <a:latin typeface="Open Sans"/>
              <a:ea typeface="Open Sans"/>
              <a:cs typeface="Open Sans"/>
              <a:sym typeface="Open Sans"/>
            </a:endParaRPr>
          </a:p>
        </p:txBody>
      </p:sp>
      <p:sp>
        <p:nvSpPr>
          <p:cNvPr id="369" name="Google Shape;369;p49"/>
          <p:cNvSpPr txBox="1"/>
          <p:nvPr/>
        </p:nvSpPr>
        <p:spPr>
          <a:xfrm>
            <a:off x="5092425" y="393975"/>
            <a:ext cx="347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Inference </a:t>
            </a:r>
            <a:r>
              <a:rPr lang="en">
                <a:latin typeface="Open Sans"/>
                <a:ea typeface="Open Sans"/>
                <a:cs typeface="Open Sans"/>
                <a:sym typeface="Open Sans"/>
              </a:rPr>
              <a:t>performed on system with a i7-6700 3.4GHz CPU and RTX-3060 NVIDIA GPU on images of size 640x360. </a:t>
            </a:r>
            <a:endParaRPr>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 Ensembling</a:t>
            </a:r>
            <a:endParaRPr/>
          </a:p>
        </p:txBody>
      </p:sp>
      <p:sp>
        <p:nvSpPr>
          <p:cNvPr id="375" name="Google Shape;375;p50"/>
          <p:cNvSpPr txBox="1"/>
          <p:nvPr>
            <p:ph idx="1" type="body"/>
          </p:nvPr>
        </p:nvSpPr>
        <p:spPr>
          <a:xfrm>
            <a:off x="428425" y="1623125"/>
            <a:ext cx="3635400" cy="142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Using the four models and averaging the results produces an improved mAP</a:t>
            </a:r>
            <a:r>
              <a:rPr baseline="-25000" lang="en" sz="1600"/>
              <a:t>50:95</a:t>
            </a:r>
            <a:r>
              <a:rPr lang="en" sz="1600"/>
              <a:t>.</a:t>
            </a:r>
            <a:endParaRPr sz="1600"/>
          </a:p>
        </p:txBody>
      </p:sp>
      <p:pic>
        <p:nvPicPr>
          <p:cNvPr id="376" name="Google Shape;376;p50"/>
          <p:cNvPicPr preferRelativeResize="0"/>
          <p:nvPr/>
        </p:nvPicPr>
        <p:blipFill>
          <a:blip r:embed="rId3">
            <a:alphaModFix/>
          </a:blip>
          <a:stretch>
            <a:fillRect/>
          </a:stretch>
        </p:blipFill>
        <p:spPr>
          <a:xfrm>
            <a:off x="5928300" y="1375825"/>
            <a:ext cx="2211200" cy="1917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1"/>
          <p:cNvSpPr txBox="1"/>
          <p:nvPr>
            <p:ph type="title"/>
          </p:nvPr>
        </p:nvSpPr>
        <p:spPr>
          <a:xfrm>
            <a:off x="311700" y="5445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a:t>
            </a:r>
            <a:r>
              <a:rPr lang="en"/>
              <a:t>raining on dataset enhanced by multiple image enhancement models</a:t>
            </a:r>
            <a:endParaRPr/>
          </a:p>
        </p:txBody>
      </p:sp>
      <p:pic>
        <p:nvPicPr>
          <p:cNvPr id="382" name="Google Shape;382;p51"/>
          <p:cNvPicPr preferRelativeResize="0"/>
          <p:nvPr/>
        </p:nvPicPr>
        <p:blipFill>
          <a:blip r:embed="rId3">
            <a:alphaModFix/>
          </a:blip>
          <a:stretch>
            <a:fillRect/>
          </a:stretch>
        </p:blipFill>
        <p:spPr>
          <a:xfrm>
            <a:off x="4681725" y="1572000"/>
            <a:ext cx="4029000" cy="1922650"/>
          </a:xfrm>
          <a:prstGeom prst="rect">
            <a:avLst/>
          </a:prstGeom>
          <a:noFill/>
          <a:ln>
            <a:noFill/>
          </a:ln>
        </p:spPr>
      </p:pic>
      <p:sp>
        <p:nvSpPr>
          <p:cNvPr id="383" name="Google Shape;383;p51"/>
          <p:cNvSpPr txBox="1"/>
          <p:nvPr/>
        </p:nvSpPr>
        <p:spPr>
          <a:xfrm>
            <a:off x="399650" y="1541025"/>
            <a:ext cx="3926700" cy="15699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Three copies of the same image used for training:</a:t>
            </a:r>
            <a:endParaRPr sz="1000">
              <a:latin typeface="Open Sans"/>
              <a:ea typeface="Open Sans"/>
              <a:cs typeface="Open Sans"/>
              <a:sym typeface="Open Sans"/>
            </a:endParaRPr>
          </a:p>
          <a:p>
            <a:pPr indent="-292100" lvl="1" marL="914400" rtl="0" algn="l">
              <a:spcBef>
                <a:spcPts val="0"/>
              </a:spcBef>
              <a:spcAft>
                <a:spcPts val="0"/>
              </a:spcAft>
              <a:buSzPts val="1000"/>
              <a:buFont typeface="Open Sans"/>
              <a:buChar char="○"/>
            </a:pPr>
            <a:r>
              <a:rPr lang="en" sz="1000">
                <a:latin typeface="Open Sans"/>
                <a:ea typeface="Open Sans"/>
                <a:cs typeface="Open Sans"/>
                <a:sym typeface="Open Sans"/>
              </a:rPr>
              <a:t>Low-light (original)</a:t>
            </a:r>
            <a:endParaRPr sz="1000">
              <a:latin typeface="Open Sans"/>
              <a:ea typeface="Open Sans"/>
              <a:cs typeface="Open Sans"/>
              <a:sym typeface="Open Sans"/>
            </a:endParaRPr>
          </a:p>
          <a:p>
            <a:pPr indent="-292100" lvl="1" marL="914400" rtl="0" algn="l">
              <a:spcBef>
                <a:spcPts val="0"/>
              </a:spcBef>
              <a:spcAft>
                <a:spcPts val="0"/>
              </a:spcAft>
              <a:buSzPts val="1000"/>
              <a:buFont typeface="Open Sans"/>
              <a:buChar char="○"/>
            </a:pPr>
            <a:r>
              <a:rPr lang="en" sz="1000">
                <a:latin typeface="Open Sans"/>
                <a:ea typeface="Open Sans"/>
                <a:cs typeface="Open Sans"/>
                <a:sym typeface="Open Sans"/>
              </a:rPr>
              <a:t>Zero-DCE</a:t>
            </a:r>
            <a:endParaRPr sz="1000">
              <a:latin typeface="Open Sans"/>
              <a:ea typeface="Open Sans"/>
              <a:cs typeface="Open Sans"/>
              <a:sym typeface="Open Sans"/>
            </a:endParaRPr>
          </a:p>
          <a:p>
            <a:pPr indent="-292100" lvl="1" marL="914400" rtl="0" algn="l">
              <a:spcBef>
                <a:spcPts val="0"/>
              </a:spcBef>
              <a:spcAft>
                <a:spcPts val="0"/>
              </a:spcAft>
              <a:buSzPts val="1000"/>
              <a:buFont typeface="Open Sans"/>
              <a:buChar char="○"/>
            </a:pPr>
            <a:r>
              <a:rPr lang="en" sz="1000">
                <a:latin typeface="Open Sans"/>
                <a:ea typeface="Open Sans"/>
                <a:cs typeface="Open Sans"/>
                <a:sym typeface="Open Sans"/>
              </a:rPr>
              <a:t>EnlightenGAN-JT (mine)</a:t>
            </a:r>
            <a:endParaRPr sz="1000">
              <a:latin typeface="Open Sans"/>
              <a:ea typeface="Open Sans"/>
              <a:cs typeface="Open Sans"/>
              <a:sym typeface="Open Sans"/>
            </a:endParaRPr>
          </a:p>
          <a:p>
            <a:pPr indent="0" lvl="0" marL="914400" rtl="0" algn="l">
              <a:spcBef>
                <a:spcPts val="0"/>
              </a:spcBef>
              <a:spcAft>
                <a:spcPts val="0"/>
              </a:spcAft>
              <a:buNone/>
            </a:pPr>
            <a:r>
              <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Original Dataset has 3000 image for training.</a:t>
            </a:r>
            <a:endParaRPr sz="1000">
              <a:latin typeface="Open Sans"/>
              <a:ea typeface="Open Sans"/>
              <a:cs typeface="Open Sans"/>
              <a:sym typeface="Open Sans"/>
            </a:endParaRPr>
          </a:p>
          <a:p>
            <a:pPr indent="0" lvl="0" marL="457200" rtl="0" algn="l">
              <a:spcBef>
                <a:spcPts val="0"/>
              </a:spcBef>
              <a:spcAft>
                <a:spcPts val="0"/>
              </a:spcAft>
              <a:buNone/>
            </a:pPr>
            <a:r>
              <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This dataset augments that to 9000 images for training i.e two augmented copies per image.</a:t>
            </a:r>
            <a:endParaRPr sz="1000">
              <a:latin typeface="Open Sans"/>
              <a:ea typeface="Open Sans"/>
              <a:cs typeface="Open Sans"/>
              <a:sym typeface="Open Sans"/>
            </a:endParaRPr>
          </a:p>
        </p:txBody>
      </p:sp>
      <p:sp>
        <p:nvSpPr>
          <p:cNvPr id="384" name="Google Shape;384;p51"/>
          <p:cNvSpPr/>
          <p:nvPr/>
        </p:nvSpPr>
        <p:spPr>
          <a:xfrm>
            <a:off x="560575" y="4051550"/>
            <a:ext cx="3926689" cy="2568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6AA84F"/>
                </a:solidFill>
                <a:latin typeface="Arial"/>
              </a:rPr>
              <a:t>Increased iterations per epoch</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Research Questions</a:t>
            </a:r>
            <a:endParaRPr/>
          </a:p>
        </p:txBody>
      </p:sp>
      <p:sp>
        <p:nvSpPr>
          <p:cNvPr id="85" name="Google Shape;85;p1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400"/>
              <a:t>The pertinent research questions are as following.</a:t>
            </a:r>
            <a:endParaRPr sz="1400"/>
          </a:p>
          <a:p>
            <a:pPr indent="-317500" lvl="0" marL="457200" rtl="0" algn="l">
              <a:spcBef>
                <a:spcPts val="1200"/>
              </a:spcBef>
              <a:spcAft>
                <a:spcPts val="0"/>
              </a:spcAft>
              <a:buSzPts val="1400"/>
              <a:buAutoNum type="arabicPeriod"/>
            </a:pPr>
            <a:r>
              <a:rPr lang="en" sz="1400"/>
              <a:t>Which image enhancement method, from among the current state of the art, performs best on the criteria of speed/accuracy for downstream high-vision tasks related to ADS?</a:t>
            </a:r>
            <a:endParaRPr sz="1400"/>
          </a:p>
          <a:p>
            <a:pPr indent="-317500" lvl="0" marL="457200" rtl="0" algn="l">
              <a:spcBef>
                <a:spcPts val="1000"/>
              </a:spcBef>
              <a:spcAft>
                <a:spcPts val="1000"/>
              </a:spcAft>
              <a:buSzPts val="1400"/>
              <a:buAutoNum type="arabicPeriod"/>
            </a:pPr>
            <a:r>
              <a:rPr lang="en" sz="1400"/>
              <a:t>How well do the domain-specific light enhancement models, such as MBLLEN/KinD, perform in comparison to models with a self-supervised training approach for the driving-related vision tasks?</a:t>
            </a:r>
            <a:endParaRPr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Semantic Segmentation - Deeplabv3+</a:t>
            </a:r>
            <a:endParaRPr/>
          </a:p>
        </p:txBody>
      </p:sp>
      <p:sp>
        <p:nvSpPr>
          <p:cNvPr id="390" name="Google Shape;390;p52"/>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Deeplabv3+ is a state-of-the-art model for semantic segmentation.</a:t>
            </a:r>
            <a:endParaRPr/>
          </a:p>
          <a:p>
            <a:pPr indent="-342900" lvl="0" marL="457200" rtl="0" algn="l">
              <a:spcBef>
                <a:spcPts val="0"/>
              </a:spcBef>
              <a:spcAft>
                <a:spcPts val="0"/>
              </a:spcAft>
              <a:buSzPts val="1800"/>
              <a:buChar char="●"/>
            </a:pPr>
            <a:r>
              <a:rPr lang="en"/>
              <a:t>I utilize Deeplabv3+ with a ResNet-50 backbone for the following experiments.</a:t>
            </a:r>
            <a:endParaRPr/>
          </a:p>
          <a:p>
            <a:pPr indent="-342900" lvl="0" marL="457200" rtl="0" algn="l">
              <a:spcBef>
                <a:spcPts val="0"/>
              </a:spcBef>
              <a:spcAft>
                <a:spcPts val="0"/>
              </a:spcAft>
              <a:buSzPts val="1800"/>
              <a:buChar char="●"/>
            </a:pPr>
            <a:r>
              <a:rPr lang="en"/>
              <a:t>The model is initialized from pre-trained weights obtained by training on the Cityscapes dataset.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Semantic Segmentation - ACDC dataset</a:t>
            </a:r>
            <a:endParaRPr/>
          </a:p>
        </p:txBody>
      </p:sp>
      <p:sp>
        <p:nvSpPr>
          <p:cNvPr id="396" name="Google Shape;396;p53"/>
          <p:cNvSpPr txBox="1"/>
          <p:nvPr>
            <p:ph idx="1" type="body"/>
          </p:nvPr>
        </p:nvSpPr>
        <p:spPr>
          <a:xfrm>
            <a:off x="311700" y="1225225"/>
            <a:ext cx="3642600" cy="33540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SzPts val="1000"/>
              <a:buChar char="●"/>
            </a:pPr>
            <a:r>
              <a:rPr lang="en" sz="1000"/>
              <a:t>Adverse conditions dataset with correspondences is a driving-related semantic segmentation dataset which has images from four adverse conditions: rain, snow, fog, and nighttime.  </a:t>
            </a:r>
            <a:endParaRPr sz="1000"/>
          </a:p>
          <a:p>
            <a:pPr indent="0" lvl="0" marL="457200" rtl="0" algn="l">
              <a:spcBef>
                <a:spcPts val="1200"/>
              </a:spcBef>
              <a:spcAft>
                <a:spcPts val="0"/>
              </a:spcAft>
              <a:buNone/>
            </a:pPr>
            <a:r>
              <a:t/>
            </a:r>
            <a:endParaRPr sz="1000"/>
          </a:p>
          <a:p>
            <a:pPr indent="-292100" lvl="0" marL="457200" rtl="0" algn="l">
              <a:spcBef>
                <a:spcPts val="1200"/>
              </a:spcBef>
              <a:spcAft>
                <a:spcPts val="0"/>
              </a:spcAft>
              <a:buSzPts val="1000"/>
              <a:buChar char="●"/>
            </a:pPr>
            <a:r>
              <a:rPr lang="en" sz="1000"/>
              <a:t>The dataset has 400 images (with annotations) for training and 106 images for validation.</a:t>
            </a:r>
            <a:endParaRPr sz="1000"/>
          </a:p>
          <a:p>
            <a:pPr indent="0" lvl="0" marL="457200" rtl="0" algn="l">
              <a:spcBef>
                <a:spcPts val="1200"/>
              </a:spcBef>
              <a:spcAft>
                <a:spcPts val="0"/>
              </a:spcAft>
              <a:buNone/>
            </a:pPr>
            <a:r>
              <a:t/>
            </a:r>
            <a:endParaRPr sz="1000"/>
          </a:p>
          <a:p>
            <a:pPr indent="-292100" lvl="0" marL="457200" rtl="0" algn="l">
              <a:spcBef>
                <a:spcPts val="1200"/>
              </a:spcBef>
              <a:spcAft>
                <a:spcPts val="0"/>
              </a:spcAft>
              <a:buSzPts val="1000"/>
              <a:buChar char="●"/>
            </a:pPr>
            <a:r>
              <a:rPr lang="en" sz="1000"/>
              <a:t>Each image is of size 1920x1080</a:t>
            </a:r>
            <a:endParaRPr sz="1000"/>
          </a:p>
          <a:p>
            <a:pPr indent="0" lvl="0" marL="457200" rtl="0" algn="l">
              <a:spcBef>
                <a:spcPts val="1200"/>
              </a:spcBef>
              <a:spcAft>
                <a:spcPts val="0"/>
              </a:spcAft>
              <a:buNone/>
            </a:pPr>
            <a:r>
              <a:t/>
            </a:r>
            <a:endParaRPr sz="1000"/>
          </a:p>
          <a:p>
            <a:pPr indent="-292100" lvl="0" marL="457200" rtl="0" algn="l">
              <a:spcBef>
                <a:spcPts val="1200"/>
              </a:spcBef>
              <a:spcAft>
                <a:spcPts val="0"/>
              </a:spcAft>
              <a:buSzPts val="1000"/>
              <a:buChar char="●"/>
            </a:pPr>
            <a:r>
              <a:rPr lang="en" sz="1000"/>
              <a:t>The dataset </a:t>
            </a:r>
            <a:r>
              <a:rPr lang="en" sz="1000"/>
              <a:t>contains 19 classes (same as Cityscapes)</a:t>
            </a:r>
            <a:endParaRPr sz="1000"/>
          </a:p>
        </p:txBody>
      </p:sp>
      <p:pic>
        <p:nvPicPr>
          <p:cNvPr id="397" name="Google Shape;397;p53"/>
          <p:cNvPicPr preferRelativeResize="0"/>
          <p:nvPr/>
        </p:nvPicPr>
        <p:blipFill>
          <a:blip r:embed="rId3">
            <a:alphaModFix/>
          </a:blip>
          <a:stretch>
            <a:fillRect/>
          </a:stretch>
        </p:blipFill>
        <p:spPr>
          <a:xfrm>
            <a:off x="4055423" y="1171575"/>
            <a:ext cx="4798076" cy="3273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Semantic Segmentation - ACDC dataset</a:t>
            </a:r>
            <a:endParaRPr/>
          </a:p>
        </p:txBody>
      </p:sp>
      <p:sp>
        <p:nvSpPr>
          <p:cNvPr id="403" name="Google Shape;403;p54"/>
          <p:cNvSpPr txBox="1"/>
          <p:nvPr>
            <p:ph idx="1" type="body"/>
          </p:nvPr>
        </p:nvSpPr>
        <p:spPr>
          <a:xfrm>
            <a:off x="311700" y="1225225"/>
            <a:ext cx="2920200" cy="33540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SzPts val="1000"/>
              <a:buChar char="●"/>
            </a:pPr>
            <a:r>
              <a:rPr lang="en" sz="1000"/>
              <a:t>Only pre-processing by SCI model provides an improvement over the </a:t>
            </a:r>
            <a:r>
              <a:rPr lang="en" sz="1000"/>
              <a:t>baseline</a:t>
            </a:r>
            <a:r>
              <a:rPr lang="en" sz="1000"/>
              <a:t> (low-light).</a:t>
            </a:r>
            <a:endParaRPr sz="1000"/>
          </a:p>
          <a:p>
            <a:pPr indent="0" lvl="0" marL="457200" rtl="0" algn="l">
              <a:spcBef>
                <a:spcPts val="1200"/>
              </a:spcBef>
              <a:spcAft>
                <a:spcPts val="0"/>
              </a:spcAft>
              <a:buNone/>
            </a:pPr>
            <a:r>
              <a:t/>
            </a:r>
            <a:endParaRPr sz="1000"/>
          </a:p>
          <a:p>
            <a:pPr indent="-292100" lvl="0" marL="457200" rtl="0" algn="l">
              <a:spcBef>
                <a:spcPts val="1200"/>
              </a:spcBef>
              <a:spcAft>
                <a:spcPts val="0"/>
              </a:spcAft>
              <a:buSzPts val="1000"/>
              <a:buChar char="●"/>
            </a:pPr>
            <a:r>
              <a:rPr lang="en" sz="1000"/>
              <a:t>EGAN-JT provides the worst results.</a:t>
            </a:r>
            <a:endParaRPr sz="1000"/>
          </a:p>
        </p:txBody>
      </p:sp>
      <p:pic>
        <p:nvPicPr>
          <p:cNvPr id="404" name="Google Shape;404;p54"/>
          <p:cNvPicPr preferRelativeResize="0"/>
          <p:nvPr/>
        </p:nvPicPr>
        <p:blipFill>
          <a:blip r:embed="rId3">
            <a:alphaModFix/>
          </a:blip>
          <a:stretch>
            <a:fillRect/>
          </a:stretch>
        </p:blipFill>
        <p:spPr>
          <a:xfrm>
            <a:off x="2711200" y="2559695"/>
            <a:ext cx="3021600" cy="1560775"/>
          </a:xfrm>
          <a:prstGeom prst="rect">
            <a:avLst/>
          </a:prstGeom>
          <a:noFill/>
          <a:ln>
            <a:noFill/>
          </a:ln>
        </p:spPr>
      </p:pic>
      <p:pic>
        <p:nvPicPr>
          <p:cNvPr id="405" name="Google Shape;405;p54"/>
          <p:cNvPicPr preferRelativeResize="0"/>
          <p:nvPr/>
        </p:nvPicPr>
        <p:blipFill>
          <a:blip r:embed="rId4">
            <a:alphaModFix/>
          </a:blip>
          <a:stretch>
            <a:fillRect/>
          </a:stretch>
        </p:blipFill>
        <p:spPr>
          <a:xfrm>
            <a:off x="5901825" y="1201650"/>
            <a:ext cx="2964500" cy="35284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Semantic Segmentation - ACDC dataset</a:t>
            </a:r>
            <a:endParaRPr/>
          </a:p>
        </p:txBody>
      </p:sp>
      <p:sp>
        <p:nvSpPr>
          <p:cNvPr id="411" name="Google Shape;411;p55"/>
          <p:cNvSpPr txBox="1"/>
          <p:nvPr>
            <p:ph idx="1" type="body"/>
          </p:nvPr>
        </p:nvSpPr>
        <p:spPr>
          <a:xfrm>
            <a:off x="311700" y="1217925"/>
            <a:ext cx="2920200" cy="33540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SzPts val="1000"/>
              <a:buChar char="●"/>
            </a:pPr>
            <a:r>
              <a:rPr lang="en" sz="1000"/>
              <a:t>Only pre-processing by SCI model provides an improvement over the baseline (low-light).</a:t>
            </a:r>
            <a:endParaRPr sz="1000"/>
          </a:p>
          <a:p>
            <a:pPr indent="0" lvl="0" marL="457200" rtl="0" algn="l">
              <a:spcBef>
                <a:spcPts val="1200"/>
              </a:spcBef>
              <a:spcAft>
                <a:spcPts val="0"/>
              </a:spcAft>
              <a:buNone/>
            </a:pPr>
            <a:r>
              <a:t/>
            </a:r>
            <a:endParaRPr sz="1000"/>
          </a:p>
          <a:p>
            <a:pPr indent="-292100" lvl="0" marL="457200" rtl="0" algn="l">
              <a:spcBef>
                <a:spcPts val="1200"/>
              </a:spcBef>
              <a:spcAft>
                <a:spcPts val="0"/>
              </a:spcAft>
              <a:buSzPts val="1000"/>
              <a:buChar char="●"/>
            </a:pPr>
            <a:r>
              <a:rPr lang="en" sz="1000"/>
              <a:t>EGAN-JT provides the worst results.</a:t>
            </a:r>
            <a:endParaRPr sz="1000"/>
          </a:p>
        </p:txBody>
      </p:sp>
      <p:cxnSp>
        <p:nvCxnSpPr>
          <p:cNvPr id="412" name="Google Shape;412;p55"/>
          <p:cNvCxnSpPr/>
          <p:nvPr/>
        </p:nvCxnSpPr>
        <p:spPr>
          <a:xfrm rot="10800000">
            <a:off x="6967450" y="3027825"/>
            <a:ext cx="1028700" cy="7200"/>
          </a:xfrm>
          <a:prstGeom prst="straightConnector1">
            <a:avLst/>
          </a:prstGeom>
          <a:noFill/>
          <a:ln cap="flat" cmpd="sng" w="9525">
            <a:solidFill>
              <a:srgbClr val="FF0000"/>
            </a:solidFill>
            <a:prstDash val="solid"/>
            <a:round/>
            <a:headEnd len="med" w="med" type="none"/>
            <a:tailEnd len="med" w="med" type="triangle"/>
          </a:ln>
        </p:spPr>
      </p:cxnSp>
      <p:grpSp>
        <p:nvGrpSpPr>
          <p:cNvPr id="413" name="Google Shape;413;p55"/>
          <p:cNvGrpSpPr/>
          <p:nvPr/>
        </p:nvGrpSpPr>
        <p:grpSpPr>
          <a:xfrm>
            <a:off x="3771900" y="1132688"/>
            <a:ext cx="4179650" cy="3691474"/>
            <a:chOff x="3771900" y="1132688"/>
            <a:chExt cx="4179650" cy="3691474"/>
          </a:xfrm>
        </p:grpSpPr>
        <p:pic>
          <p:nvPicPr>
            <p:cNvPr id="414" name="Google Shape;414;p55"/>
            <p:cNvPicPr preferRelativeResize="0"/>
            <p:nvPr/>
          </p:nvPicPr>
          <p:blipFill>
            <a:blip r:embed="rId3">
              <a:alphaModFix/>
            </a:blip>
            <a:stretch>
              <a:fillRect/>
            </a:stretch>
          </p:blipFill>
          <p:spPr>
            <a:xfrm>
              <a:off x="4160075" y="1132688"/>
              <a:ext cx="3569629" cy="3691474"/>
            </a:xfrm>
            <a:prstGeom prst="rect">
              <a:avLst/>
            </a:prstGeom>
            <a:noFill/>
            <a:ln>
              <a:noFill/>
            </a:ln>
          </p:spPr>
        </p:pic>
        <p:cxnSp>
          <p:nvCxnSpPr>
            <p:cNvPr id="415" name="Google Shape;415;p55"/>
            <p:cNvCxnSpPr/>
            <p:nvPr/>
          </p:nvCxnSpPr>
          <p:spPr>
            <a:xfrm flipH="1" rot="10800000">
              <a:off x="3771900" y="3188375"/>
              <a:ext cx="459600" cy="262500"/>
            </a:xfrm>
            <a:prstGeom prst="straightConnector1">
              <a:avLst/>
            </a:prstGeom>
            <a:noFill/>
            <a:ln cap="flat" cmpd="sng" w="9525">
              <a:solidFill>
                <a:srgbClr val="FF0000"/>
              </a:solidFill>
              <a:prstDash val="solid"/>
              <a:round/>
              <a:headEnd len="med" w="med" type="none"/>
              <a:tailEnd len="med" w="med" type="triangle"/>
            </a:ln>
          </p:spPr>
        </p:cxnSp>
        <p:cxnSp>
          <p:nvCxnSpPr>
            <p:cNvPr id="416" name="Google Shape;416;p55"/>
            <p:cNvCxnSpPr/>
            <p:nvPr/>
          </p:nvCxnSpPr>
          <p:spPr>
            <a:xfrm flipH="1">
              <a:off x="5756275" y="2305450"/>
              <a:ext cx="248100" cy="197100"/>
            </a:xfrm>
            <a:prstGeom prst="straightConnector1">
              <a:avLst/>
            </a:prstGeom>
            <a:noFill/>
            <a:ln cap="flat" cmpd="sng" w="9525">
              <a:solidFill>
                <a:srgbClr val="FF0000"/>
              </a:solidFill>
              <a:prstDash val="solid"/>
              <a:round/>
              <a:headEnd len="med" w="med" type="none"/>
              <a:tailEnd len="med" w="med" type="triangle"/>
            </a:ln>
          </p:spPr>
        </p:cxnSp>
        <p:cxnSp>
          <p:nvCxnSpPr>
            <p:cNvPr id="417" name="Google Shape;417;p55"/>
            <p:cNvCxnSpPr/>
            <p:nvPr/>
          </p:nvCxnSpPr>
          <p:spPr>
            <a:xfrm flipH="1">
              <a:off x="7521950" y="2312800"/>
              <a:ext cx="277200" cy="182400"/>
            </a:xfrm>
            <a:prstGeom prst="straightConnector1">
              <a:avLst/>
            </a:prstGeom>
            <a:noFill/>
            <a:ln cap="flat" cmpd="sng" w="9525">
              <a:solidFill>
                <a:srgbClr val="FF0000"/>
              </a:solidFill>
              <a:prstDash val="solid"/>
              <a:round/>
              <a:headEnd len="med" w="med" type="none"/>
              <a:tailEnd len="med" w="med" type="triangle"/>
            </a:ln>
          </p:spPr>
        </p:cxnSp>
        <p:cxnSp>
          <p:nvCxnSpPr>
            <p:cNvPr id="418" name="Google Shape;418;p55"/>
            <p:cNvCxnSpPr/>
            <p:nvPr/>
          </p:nvCxnSpPr>
          <p:spPr>
            <a:xfrm flipH="1">
              <a:off x="7674350" y="3532000"/>
              <a:ext cx="277200" cy="182400"/>
            </a:xfrm>
            <a:prstGeom prst="straightConnector1">
              <a:avLst/>
            </a:prstGeom>
            <a:noFill/>
            <a:ln cap="flat" cmpd="sng" w="9525">
              <a:solidFill>
                <a:srgbClr val="FF0000"/>
              </a:solidFill>
              <a:prstDash val="solid"/>
              <a:round/>
              <a:headEnd len="med" w="med" type="none"/>
              <a:tailEnd len="med" w="med" type="triangle"/>
            </a:ln>
          </p:spPr>
        </p:cxn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Semantic Segmentation - NightCity Dataset</a:t>
            </a:r>
            <a:endParaRPr/>
          </a:p>
        </p:txBody>
      </p:sp>
      <p:sp>
        <p:nvSpPr>
          <p:cNvPr id="424" name="Google Shape;424;p56"/>
          <p:cNvSpPr txBox="1"/>
          <p:nvPr>
            <p:ph idx="1" type="body"/>
          </p:nvPr>
        </p:nvSpPr>
        <p:spPr>
          <a:xfrm>
            <a:off x="311700" y="1225225"/>
            <a:ext cx="4260300" cy="33540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SzPts val="1000"/>
              <a:buChar char="●"/>
            </a:pPr>
            <a:r>
              <a:rPr lang="en" sz="1000"/>
              <a:t>NightCity</a:t>
            </a:r>
            <a:r>
              <a:rPr lang="en" sz="1000"/>
              <a:t> is the most diverse nighttime driving-related semantic segmentation dataset.  </a:t>
            </a:r>
            <a:endParaRPr sz="1000"/>
          </a:p>
          <a:p>
            <a:pPr indent="0" lvl="0" marL="457200" rtl="0" algn="l">
              <a:spcBef>
                <a:spcPts val="1200"/>
              </a:spcBef>
              <a:spcAft>
                <a:spcPts val="0"/>
              </a:spcAft>
              <a:buNone/>
            </a:pPr>
            <a:r>
              <a:t/>
            </a:r>
            <a:endParaRPr sz="1000"/>
          </a:p>
          <a:p>
            <a:pPr indent="-292100" lvl="0" marL="457200" rtl="0" algn="l">
              <a:spcBef>
                <a:spcPts val="1200"/>
              </a:spcBef>
              <a:spcAft>
                <a:spcPts val="0"/>
              </a:spcAft>
              <a:buSzPts val="1000"/>
              <a:buChar char="●"/>
            </a:pPr>
            <a:r>
              <a:rPr lang="en" sz="1000"/>
              <a:t>The dataset has 2998 images (with annotations) for training and 1299 images for validation.</a:t>
            </a:r>
            <a:endParaRPr sz="1000"/>
          </a:p>
          <a:p>
            <a:pPr indent="0" lvl="0" marL="457200" rtl="0" algn="l">
              <a:spcBef>
                <a:spcPts val="1200"/>
              </a:spcBef>
              <a:spcAft>
                <a:spcPts val="0"/>
              </a:spcAft>
              <a:buNone/>
            </a:pPr>
            <a:r>
              <a:t/>
            </a:r>
            <a:endParaRPr sz="1000"/>
          </a:p>
          <a:p>
            <a:pPr indent="-292100" lvl="0" marL="457200" rtl="0" algn="l">
              <a:spcBef>
                <a:spcPts val="1200"/>
              </a:spcBef>
              <a:spcAft>
                <a:spcPts val="0"/>
              </a:spcAft>
              <a:buSzPts val="1000"/>
              <a:buChar char="●"/>
            </a:pPr>
            <a:r>
              <a:rPr lang="en" sz="1000"/>
              <a:t>Each image is of size 1024x512</a:t>
            </a:r>
            <a:endParaRPr sz="1000"/>
          </a:p>
          <a:p>
            <a:pPr indent="0" lvl="0" marL="457200" rtl="0" algn="l">
              <a:spcBef>
                <a:spcPts val="1200"/>
              </a:spcBef>
              <a:spcAft>
                <a:spcPts val="0"/>
              </a:spcAft>
              <a:buNone/>
            </a:pPr>
            <a:r>
              <a:t/>
            </a:r>
            <a:endParaRPr sz="1000"/>
          </a:p>
          <a:p>
            <a:pPr indent="-292100" lvl="0" marL="457200" rtl="0" algn="l">
              <a:spcBef>
                <a:spcPts val="1200"/>
              </a:spcBef>
              <a:spcAft>
                <a:spcPts val="0"/>
              </a:spcAft>
              <a:buSzPts val="1000"/>
              <a:buChar char="●"/>
            </a:pPr>
            <a:r>
              <a:rPr lang="en" sz="1000"/>
              <a:t>Same 19 classes as the Cityscapes dataset </a:t>
            </a:r>
            <a:endParaRPr sz="1000"/>
          </a:p>
        </p:txBody>
      </p:sp>
      <p:pic>
        <p:nvPicPr>
          <p:cNvPr id="425" name="Google Shape;425;p56"/>
          <p:cNvPicPr preferRelativeResize="0"/>
          <p:nvPr/>
        </p:nvPicPr>
        <p:blipFill>
          <a:blip r:embed="rId3">
            <a:alphaModFix/>
          </a:blip>
          <a:stretch>
            <a:fillRect/>
          </a:stretch>
        </p:blipFill>
        <p:spPr>
          <a:xfrm>
            <a:off x="4648200" y="1299625"/>
            <a:ext cx="4267201" cy="2656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Semantic Segmentation - NightCity Dataset</a:t>
            </a:r>
            <a:endParaRPr/>
          </a:p>
        </p:txBody>
      </p:sp>
      <p:sp>
        <p:nvSpPr>
          <p:cNvPr id="431" name="Google Shape;431;p57"/>
          <p:cNvSpPr txBox="1"/>
          <p:nvPr>
            <p:ph idx="1" type="body"/>
          </p:nvPr>
        </p:nvSpPr>
        <p:spPr>
          <a:xfrm>
            <a:off x="311700" y="1225225"/>
            <a:ext cx="4260300" cy="33540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SzPts val="1000"/>
              <a:buChar char="●"/>
            </a:pPr>
            <a:r>
              <a:rPr lang="en" sz="1000"/>
              <a:t>Every image enhancement model provides a significant boost in mIoU over the baseline (low-light).</a:t>
            </a:r>
            <a:endParaRPr sz="1000"/>
          </a:p>
          <a:p>
            <a:pPr indent="0" lvl="0" marL="457200" rtl="0" algn="l">
              <a:spcBef>
                <a:spcPts val="1200"/>
              </a:spcBef>
              <a:spcAft>
                <a:spcPts val="0"/>
              </a:spcAft>
              <a:buNone/>
            </a:pPr>
            <a:r>
              <a:t/>
            </a:r>
            <a:endParaRPr sz="1000"/>
          </a:p>
          <a:p>
            <a:pPr indent="-292100" lvl="0" marL="457200" rtl="0" algn="l">
              <a:spcBef>
                <a:spcPts val="1200"/>
              </a:spcBef>
              <a:spcAft>
                <a:spcPts val="0"/>
              </a:spcAft>
              <a:buSzPts val="1000"/>
              <a:buChar char="●"/>
            </a:pPr>
            <a:r>
              <a:rPr lang="en" sz="1000"/>
              <a:t>EGAN-JT produces the best results for NightCity dataset.</a:t>
            </a:r>
            <a:endParaRPr sz="1000"/>
          </a:p>
        </p:txBody>
      </p:sp>
      <p:pic>
        <p:nvPicPr>
          <p:cNvPr id="432" name="Google Shape;432;p57"/>
          <p:cNvPicPr preferRelativeResize="0"/>
          <p:nvPr/>
        </p:nvPicPr>
        <p:blipFill>
          <a:blip r:embed="rId3">
            <a:alphaModFix/>
          </a:blip>
          <a:stretch>
            <a:fillRect/>
          </a:stretch>
        </p:blipFill>
        <p:spPr>
          <a:xfrm>
            <a:off x="2859925" y="2496775"/>
            <a:ext cx="2661675" cy="1377225"/>
          </a:xfrm>
          <a:prstGeom prst="rect">
            <a:avLst/>
          </a:prstGeom>
          <a:noFill/>
          <a:ln>
            <a:noFill/>
          </a:ln>
        </p:spPr>
      </p:pic>
      <p:pic>
        <p:nvPicPr>
          <p:cNvPr id="433" name="Google Shape;433;p57"/>
          <p:cNvPicPr preferRelativeResize="0"/>
          <p:nvPr/>
        </p:nvPicPr>
        <p:blipFill>
          <a:blip r:embed="rId4">
            <a:alphaModFix/>
          </a:blip>
          <a:stretch>
            <a:fillRect/>
          </a:stretch>
        </p:blipFill>
        <p:spPr>
          <a:xfrm>
            <a:off x="5617326" y="1149675"/>
            <a:ext cx="3167575" cy="3791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Semantic Segmentation - NightCity Dataset</a:t>
            </a:r>
            <a:endParaRPr/>
          </a:p>
        </p:txBody>
      </p:sp>
      <p:sp>
        <p:nvSpPr>
          <p:cNvPr id="439" name="Google Shape;439;p58"/>
          <p:cNvSpPr txBox="1"/>
          <p:nvPr>
            <p:ph idx="1" type="body"/>
          </p:nvPr>
        </p:nvSpPr>
        <p:spPr>
          <a:xfrm>
            <a:off x="311700" y="1225225"/>
            <a:ext cx="4260300" cy="33540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SzPts val="1000"/>
              <a:buChar char="●"/>
            </a:pPr>
            <a:r>
              <a:rPr lang="en" sz="1000"/>
              <a:t>Every image enhancement model provides a significant boost in mIoU over the baseline (low-light).</a:t>
            </a:r>
            <a:endParaRPr sz="1000"/>
          </a:p>
          <a:p>
            <a:pPr indent="0" lvl="0" marL="457200" rtl="0" algn="l">
              <a:spcBef>
                <a:spcPts val="1200"/>
              </a:spcBef>
              <a:spcAft>
                <a:spcPts val="0"/>
              </a:spcAft>
              <a:buNone/>
            </a:pPr>
            <a:r>
              <a:t/>
            </a:r>
            <a:endParaRPr sz="1000"/>
          </a:p>
          <a:p>
            <a:pPr indent="-292100" lvl="0" marL="457200" rtl="0" algn="l">
              <a:spcBef>
                <a:spcPts val="1200"/>
              </a:spcBef>
              <a:spcAft>
                <a:spcPts val="0"/>
              </a:spcAft>
              <a:buSzPts val="1000"/>
              <a:buChar char="●"/>
            </a:pPr>
            <a:r>
              <a:rPr lang="en" sz="1000"/>
              <a:t>EGAN-JT produces the best results for NightCity dataset.</a:t>
            </a:r>
            <a:endParaRPr sz="1000"/>
          </a:p>
        </p:txBody>
      </p:sp>
      <p:pic>
        <p:nvPicPr>
          <p:cNvPr id="440" name="Google Shape;440;p58"/>
          <p:cNvPicPr preferRelativeResize="0"/>
          <p:nvPr/>
        </p:nvPicPr>
        <p:blipFill>
          <a:blip r:embed="rId3">
            <a:alphaModFix/>
          </a:blip>
          <a:stretch>
            <a:fillRect/>
          </a:stretch>
        </p:blipFill>
        <p:spPr>
          <a:xfrm>
            <a:off x="4724400" y="1147225"/>
            <a:ext cx="3887137" cy="36914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9"/>
          <p:cNvSpPr/>
          <p:nvPr/>
        </p:nvSpPr>
        <p:spPr>
          <a:xfrm>
            <a:off x="1189588" y="1940250"/>
            <a:ext cx="6764826" cy="992624"/>
          </a:xfrm>
          <a:prstGeom prst="rect">
            <a:avLst/>
          </a:prstGeom>
        </p:spPr>
        <p:txBody>
          <a:bodyPr>
            <a:prstTxWarp prst="textPlain"/>
          </a:bodyPr>
          <a:lstStyle/>
          <a:p>
            <a:pPr lvl="0" algn="ctr"/>
            <a:r>
              <a:rPr b="0" i="0">
                <a:ln cap="flat" cmpd="sng" w="9525">
                  <a:solidFill>
                    <a:srgbClr val="3D85C6"/>
                  </a:solidFill>
                  <a:prstDash val="solid"/>
                  <a:round/>
                  <a:headEnd len="sm" w="sm" type="none"/>
                  <a:tailEnd len="sm" w="sm" type="none"/>
                </a:ln>
                <a:solidFill>
                  <a:srgbClr val="3D85C6"/>
                </a:solidFill>
                <a:latin typeface="Arial"/>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Objectives</a:t>
            </a:r>
            <a:endParaRPr/>
          </a:p>
        </p:txBody>
      </p:sp>
      <p:sp>
        <p:nvSpPr>
          <p:cNvPr id="91" name="Google Shape;91;p1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t>The purpose of this work is to push the state of the art on situation awareness for ADS in low-light conditions. The steps proposed in order to accomplish this task are as following.</a:t>
            </a:r>
            <a:endParaRPr sz="1500"/>
          </a:p>
          <a:p>
            <a:pPr indent="-323850" lvl="0" marL="457200" rtl="0" algn="l">
              <a:spcBef>
                <a:spcPts val="1200"/>
              </a:spcBef>
              <a:spcAft>
                <a:spcPts val="0"/>
              </a:spcAft>
              <a:buSzPts val="1500"/>
              <a:buAutoNum type="arabicPeriod"/>
            </a:pPr>
            <a:r>
              <a:rPr lang="en" sz="1500"/>
              <a:t>Evaluate state-of-the-art low-light image enhancement models for their performance in a vision pipeline for autonomous driving tasks using publicly available datasets.</a:t>
            </a:r>
            <a:endParaRPr sz="1500"/>
          </a:p>
          <a:p>
            <a:pPr indent="-323850" lvl="0" marL="457200" rtl="0" algn="l">
              <a:spcBef>
                <a:spcPts val="1000"/>
              </a:spcBef>
              <a:spcAft>
                <a:spcPts val="1000"/>
              </a:spcAft>
              <a:buSzPts val="1500"/>
              <a:buAutoNum type="arabicPeriod" startAt="2"/>
            </a:pPr>
            <a:r>
              <a:rPr lang="en" sz="1500"/>
              <a:t>Explore the possibility of joint training for object detection in low-light images using a low-light image enhancement model with YOLOv5 model.</a:t>
            </a:r>
            <a:endParaRPr sz="1500"/>
          </a:p>
        </p:txBody>
      </p:sp>
      <p:sp>
        <p:nvSpPr>
          <p:cNvPr id="92" name="Google Shape;92;p17"/>
          <p:cNvSpPr/>
          <p:nvPr/>
        </p:nvSpPr>
        <p:spPr>
          <a:xfrm>
            <a:off x="2210025" y="468325"/>
            <a:ext cx="6791077" cy="2107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FF0000"/>
                </a:solidFill>
                <a:latin typeface="Arial"/>
              </a:rPr>
              <a:t>Evaluate SOTA low-light image enhancement models for autonomous driving tasks</a:t>
            </a:r>
          </a:p>
        </p:txBody>
      </p:sp>
      <p:sp>
        <p:nvSpPr>
          <p:cNvPr id="93" name="Google Shape;93;p17"/>
          <p:cNvSpPr/>
          <p:nvPr/>
        </p:nvSpPr>
        <p:spPr>
          <a:xfrm>
            <a:off x="2210025" y="778587"/>
            <a:ext cx="5180162" cy="21077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4A86E8"/>
                </a:solidFill>
                <a:latin typeface="Arial"/>
              </a:rPr>
              <a:t>Explore joint-training for object detection in low-light images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Scope</a:t>
            </a:r>
            <a:endParaRPr/>
          </a:p>
        </p:txBody>
      </p:sp>
      <p:sp>
        <p:nvSpPr>
          <p:cNvPr id="99" name="Google Shape;99;p18"/>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a:t>
            </a:r>
            <a:r>
              <a:rPr lang="en"/>
              <a:t>scope</a:t>
            </a:r>
            <a:r>
              <a:rPr lang="en"/>
              <a:t> of this study is limited to the two main driving perception tasks: </a:t>
            </a:r>
            <a:r>
              <a:rPr lang="en"/>
              <a:t>Object detection and image segmentation.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Literature Review - </a:t>
            </a:r>
            <a:r>
              <a:rPr lang="en" sz="1800">
                <a:latin typeface="Roboto"/>
                <a:ea typeface="Roboto"/>
                <a:cs typeface="Roboto"/>
                <a:sym typeface="Roboto"/>
              </a:rPr>
              <a:t>CNN based methods</a:t>
            </a:r>
            <a:endParaRPr/>
          </a:p>
        </p:txBody>
      </p:sp>
      <p:sp>
        <p:nvSpPr>
          <p:cNvPr id="105" name="Google Shape;105;p1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MBLLEN (Multi-Branch Low-Light Enhancement Network) </a:t>
            </a:r>
            <a:endParaRPr/>
          </a:p>
          <a:p>
            <a:pPr indent="-317500" lvl="1" marL="914400" rtl="0" algn="l">
              <a:spcBef>
                <a:spcPts val="0"/>
              </a:spcBef>
              <a:spcAft>
                <a:spcPts val="0"/>
              </a:spcAft>
              <a:buSzPts val="1400"/>
              <a:buChar char="○"/>
            </a:pPr>
            <a:r>
              <a:rPr lang="en"/>
              <a:t>a CNN based model which optimizes the model on three loss functions: Structure loss, Context loss, Region loss. </a:t>
            </a:r>
            <a:endParaRPr/>
          </a:p>
          <a:p>
            <a:pPr indent="-317500" lvl="1" marL="914400" rtl="0" algn="l">
              <a:spcBef>
                <a:spcPts val="0"/>
              </a:spcBef>
              <a:spcAft>
                <a:spcPts val="0"/>
              </a:spcAft>
              <a:buSzPts val="1400"/>
              <a:buChar char="○"/>
            </a:pPr>
            <a:r>
              <a:rPr lang="en"/>
              <a:t>state of the art results for image enhancement</a:t>
            </a:r>
            <a:endParaRPr/>
          </a:p>
          <a:p>
            <a:pPr indent="-317500" lvl="1" marL="914400" rtl="0" algn="l">
              <a:spcBef>
                <a:spcPts val="0"/>
              </a:spcBef>
              <a:spcAft>
                <a:spcPts val="0"/>
              </a:spcAft>
              <a:buSzPts val="1400"/>
              <a:buChar char="○"/>
            </a:pPr>
            <a:r>
              <a:rPr lang="en"/>
              <a:t>the model complexity is comparatively high which may disqualify it for real-time usage.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Literature Review - </a:t>
            </a:r>
            <a:r>
              <a:rPr lang="en" sz="1800">
                <a:latin typeface="Roboto"/>
                <a:ea typeface="Roboto"/>
                <a:cs typeface="Roboto"/>
                <a:sym typeface="Roboto"/>
              </a:rPr>
              <a:t>Retinex Theory based methods</a:t>
            </a:r>
            <a:endParaRPr/>
          </a:p>
        </p:txBody>
      </p:sp>
      <p:sp>
        <p:nvSpPr>
          <p:cNvPr id="111" name="Google Shape;111;p20"/>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23850" lvl="0" marL="457200" rtl="0" algn="l">
              <a:lnSpc>
                <a:spcPct val="105000"/>
              </a:lnSpc>
              <a:spcBef>
                <a:spcPts val="0"/>
              </a:spcBef>
              <a:spcAft>
                <a:spcPts val="0"/>
              </a:spcAft>
              <a:buSzPts val="1500"/>
              <a:buChar char="●"/>
            </a:pPr>
            <a:r>
              <a:rPr lang="en" sz="1500"/>
              <a:t>This approach seeks to decompose the image into </a:t>
            </a:r>
            <a:r>
              <a:rPr lang="en" sz="1500" u="sng"/>
              <a:t>Reflectance</a:t>
            </a:r>
            <a:r>
              <a:rPr lang="en" sz="1500"/>
              <a:t> and </a:t>
            </a:r>
            <a:r>
              <a:rPr lang="en" sz="1500" u="sng"/>
              <a:t>Illumination</a:t>
            </a:r>
            <a:r>
              <a:rPr lang="en" sz="1500"/>
              <a:t> maps, after which the Reflectance map is passed through a de-noising mechanism and Illumination map is passed through an illumination-enhancing mechanism. </a:t>
            </a:r>
            <a:endParaRPr sz="1500"/>
          </a:p>
          <a:p>
            <a:pPr indent="-323850" lvl="0" marL="457200" rtl="0" algn="l">
              <a:lnSpc>
                <a:spcPct val="105000"/>
              </a:lnSpc>
              <a:spcBef>
                <a:spcPts val="1500"/>
              </a:spcBef>
              <a:spcAft>
                <a:spcPts val="0"/>
              </a:spcAft>
              <a:buSzPts val="1500"/>
              <a:buChar char="●"/>
            </a:pPr>
            <a:r>
              <a:rPr lang="en" sz="1500"/>
              <a:t>The theory operates on the principle that the </a:t>
            </a:r>
            <a:r>
              <a:rPr lang="en" sz="1500" u="sng"/>
              <a:t>Reflectance map of an image remains constant under any illumination conditions</a:t>
            </a:r>
            <a:r>
              <a:rPr lang="en" sz="1500"/>
              <a:t>. Thus by image decomposition, a change in Illumination map can be made to obtain the enhanced image. </a:t>
            </a:r>
            <a:endParaRPr sz="1500"/>
          </a:p>
          <a:p>
            <a:pPr indent="-323850" lvl="0" marL="457200" rtl="0" algn="l">
              <a:lnSpc>
                <a:spcPct val="105000"/>
              </a:lnSpc>
              <a:spcBef>
                <a:spcPts val="1500"/>
              </a:spcBef>
              <a:spcAft>
                <a:spcPts val="1500"/>
              </a:spcAft>
              <a:buSzPts val="1500"/>
              <a:buChar char="●"/>
            </a:pPr>
            <a:r>
              <a:rPr lang="en" sz="1500"/>
              <a:t>Among these models, KinD is the best performing model in terms of evaluation metrics PSNR &amp; SSIM.</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Literature Review - </a:t>
            </a:r>
            <a:r>
              <a:rPr lang="en" sz="1800">
                <a:latin typeface="Roboto"/>
                <a:ea typeface="Roboto"/>
                <a:cs typeface="Roboto"/>
                <a:sym typeface="Roboto"/>
              </a:rPr>
              <a:t>Other approaches</a:t>
            </a:r>
            <a:endParaRPr/>
          </a:p>
        </p:txBody>
      </p:sp>
      <p:sp>
        <p:nvSpPr>
          <p:cNvPr id="117" name="Google Shape;117;p21"/>
          <p:cNvSpPr txBox="1"/>
          <p:nvPr>
            <p:ph idx="1" type="body"/>
          </p:nvPr>
        </p:nvSpPr>
        <p:spPr>
          <a:xfrm>
            <a:off x="387900" y="1489825"/>
            <a:ext cx="8368200" cy="34875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Zero-DCE learns a mapping from low-light to enhanced images by </a:t>
            </a:r>
            <a:r>
              <a:rPr lang="en" sz="1400" u="sng"/>
              <a:t>estimating a curve</a:t>
            </a:r>
            <a:r>
              <a:rPr lang="en" sz="1400"/>
              <a:t>. The parameters of the curve are only dependent on the input image and are </a:t>
            </a:r>
            <a:r>
              <a:rPr lang="en" sz="1400" u="sng"/>
              <a:t>optimized using four non-reference functions</a:t>
            </a:r>
            <a:r>
              <a:rPr lang="en" sz="1400"/>
              <a:t>. This approach does not require a paired image training dataset, and thus it is much easier to adapt to different scenarios. </a:t>
            </a:r>
            <a:endParaRPr sz="1400"/>
          </a:p>
          <a:p>
            <a:pPr indent="-317500" lvl="0" marL="457200" rtl="0" algn="l">
              <a:spcBef>
                <a:spcPts val="1500"/>
              </a:spcBef>
              <a:spcAft>
                <a:spcPts val="1500"/>
              </a:spcAft>
              <a:buSzPts val="1400"/>
              <a:buChar char="●"/>
            </a:pPr>
            <a:r>
              <a:rPr lang="en" sz="1400"/>
              <a:t>EnlightenGAN utilizes adversarial training with a </a:t>
            </a:r>
            <a:r>
              <a:rPr lang="en" sz="1400" u="sng"/>
              <a:t>self-regularized perceptual loss</a:t>
            </a:r>
            <a:r>
              <a:rPr lang="en" sz="1400"/>
              <a:t> function, and a global-local discriminator, to generate enhanced images.</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